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5" r:id="rId5"/>
    <p:sldId id="266" r:id="rId6"/>
    <p:sldId id="271" r:id="rId7"/>
    <p:sldId id="270" r:id="rId8"/>
    <p:sldId id="269" r:id="rId9"/>
    <p:sldId id="268" r:id="rId10"/>
    <p:sldId id="272" r:id="rId11"/>
    <p:sldId id="274" r:id="rId12"/>
    <p:sldId id="295" r:id="rId13"/>
    <p:sldId id="297" r:id="rId14"/>
    <p:sldId id="296" r:id="rId15"/>
    <p:sldId id="298" r:id="rId16"/>
    <p:sldId id="299" r:id="rId17"/>
    <p:sldId id="300" r:id="rId18"/>
    <p:sldId id="301" r:id="rId19"/>
    <p:sldId id="302" r:id="rId20"/>
    <p:sldId id="275" r:id="rId21"/>
    <p:sldId id="276" r:id="rId22"/>
    <p:sldId id="277" r:id="rId23"/>
    <p:sldId id="279" r:id="rId24"/>
    <p:sldId id="280" r:id="rId25"/>
    <p:sldId id="281" r:id="rId26"/>
    <p:sldId id="282" r:id="rId27"/>
    <p:sldId id="283" r:id="rId28"/>
    <p:sldId id="284" r:id="rId29"/>
    <p:sldId id="285" r:id="rId30"/>
    <p:sldId id="286" r:id="rId31"/>
    <p:sldId id="287" r:id="rId32"/>
    <p:sldId id="288" r:id="rId33"/>
    <p:sldId id="289" r:id="rId34"/>
    <p:sldId id="293" r:id="rId35"/>
    <p:sldId id="294" r:id="rId36"/>
    <p:sldId id="307" r:id="rId37"/>
    <p:sldId id="304" r:id="rId38"/>
    <p:sldId id="305" r:id="rId39"/>
    <p:sldId id="306" r:id="rId40"/>
    <p:sldId id="273" r:id="rId41"/>
    <p:sldId id="303" r:id="rId42"/>
    <p:sldId id="259" r:id="rId43"/>
    <p:sldId id="260" r:id="rId44"/>
    <p:sldId id="261" r:id="rId45"/>
    <p:sldId id="262"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8376" autoAdjust="0"/>
  </p:normalViewPr>
  <p:slideViewPr>
    <p:cSldViewPr snapToGrid="0" snapToObjects="1">
      <p:cViewPr>
        <p:scale>
          <a:sx n="90" d="100"/>
          <a:sy n="90" d="100"/>
        </p:scale>
        <p:origin x="-1488" y="-25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6F3CAC9-8EF3-854D-867C-EBC289D9B929}" type="datetimeFigureOut">
              <a:rPr lang="en-US" smtClean="0"/>
              <a:t>8/3/18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8DD844-0FEB-6742-9983-8C55D9AD62CE}" type="slidenum">
              <a:rPr lang="en-US" smtClean="0"/>
              <a:t>‹#›</a:t>
            </a:fld>
            <a:endParaRPr lang="en-US"/>
          </a:p>
        </p:txBody>
      </p:sp>
    </p:spTree>
    <p:extLst>
      <p:ext uri="{BB962C8B-B14F-4D97-AF65-F5344CB8AC3E}">
        <p14:creationId xmlns:p14="http://schemas.microsoft.com/office/powerpoint/2010/main" val="2508294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6F3CAC9-8EF3-854D-867C-EBC289D9B929}" type="datetimeFigureOut">
              <a:rPr lang="en-US" smtClean="0"/>
              <a:t>8/3/18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8DD844-0FEB-6742-9983-8C55D9AD62CE}" type="slidenum">
              <a:rPr lang="en-US" smtClean="0"/>
              <a:t>‹#›</a:t>
            </a:fld>
            <a:endParaRPr lang="en-US"/>
          </a:p>
        </p:txBody>
      </p:sp>
    </p:spTree>
    <p:extLst>
      <p:ext uri="{BB962C8B-B14F-4D97-AF65-F5344CB8AC3E}">
        <p14:creationId xmlns:p14="http://schemas.microsoft.com/office/powerpoint/2010/main" val="2681688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6F3CAC9-8EF3-854D-867C-EBC289D9B929}" type="datetimeFigureOut">
              <a:rPr lang="en-US" smtClean="0"/>
              <a:t>8/3/18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8DD844-0FEB-6742-9983-8C55D9AD62CE}" type="slidenum">
              <a:rPr lang="en-US" smtClean="0"/>
              <a:t>‹#›</a:t>
            </a:fld>
            <a:endParaRPr lang="en-US"/>
          </a:p>
        </p:txBody>
      </p:sp>
    </p:spTree>
    <p:extLst>
      <p:ext uri="{BB962C8B-B14F-4D97-AF65-F5344CB8AC3E}">
        <p14:creationId xmlns:p14="http://schemas.microsoft.com/office/powerpoint/2010/main" val="149945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6F3CAC9-8EF3-854D-867C-EBC289D9B929}" type="datetimeFigureOut">
              <a:rPr lang="en-US" smtClean="0"/>
              <a:t>8/3/18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8DD844-0FEB-6742-9983-8C55D9AD62CE}" type="slidenum">
              <a:rPr lang="en-US" smtClean="0"/>
              <a:t>‹#›</a:t>
            </a:fld>
            <a:endParaRPr lang="en-US"/>
          </a:p>
        </p:txBody>
      </p:sp>
    </p:spTree>
    <p:extLst>
      <p:ext uri="{BB962C8B-B14F-4D97-AF65-F5344CB8AC3E}">
        <p14:creationId xmlns:p14="http://schemas.microsoft.com/office/powerpoint/2010/main" val="391583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6F3CAC9-8EF3-854D-867C-EBC289D9B929}" type="datetimeFigureOut">
              <a:rPr lang="en-US" smtClean="0"/>
              <a:t>8/3/18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8DD844-0FEB-6742-9983-8C55D9AD62CE}" type="slidenum">
              <a:rPr lang="en-US" smtClean="0"/>
              <a:t>‹#›</a:t>
            </a:fld>
            <a:endParaRPr lang="en-US"/>
          </a:p>
        </p:txBody>
      </p:sp>
    </p:spTree>
    <p:extLst>
      <p:ext uri="{BB962C8B-B14F-4D97-AF65-F5344CB8AC3E}">
        <p14:creationId xmlns:p14="http://schemas.microsoft.com/office/powerpoint/2010/main" val="3872738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6F3CAC9-8EF3-854D-867C-EBC289D9B929}" type="datetimeFigureOut">
              <a:rPr lang="en-US" smtClean="0"/>
              <a:t>8/3/18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8DD844-0FEB-6742-9983-8C55D9AD62CE}" type="slidenum">
              <a:rPr lang="en-US" smtClean="0"/>
              <a:t>‹#›</a:t>
            </a:fld>
            <a:endParaRPr lang="en-US"/>
          </a:p>
        </p:txBody>
      </p:sp>
    </p:spTree>
    <p:extLst>
      <p:ext uri="{BB962C8B-B14F-4D97-AF65-F5344CB8AC3E}">
        <p14:creationId xmlns:p14="http://schemas.microsoft.com/office/powerpoint/2010/main" val="3158546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6F3CAC9-8EF3-854D-867C-EBC289D9B929}" type="datetimeFigureOut">
              <a:rPr lang="en-US" smtClean="0"/>
              <a:t>8/3/18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8DD844-0FEB-6742-9983-8C55D9AD62CE}" type="slidenum">
              <a:rPr lang="en-US" smtClean="0"/>
              <a:t>‹#›</a:t>
            </a:fld>
            <a:endParaRPr lang="en-US"/>
          </a:p>
        </p:txBody>
      </p:sp>
    </p:spTree>
    <p:extLst>
      <p:ext uri="{BB962C8B-B14F-4D97-AF65-F5344CB8AC3E}">
        <p14:creationId xmlns:p14="http://schemas.microsoft.com/office/powerpoint/2010/main" val="1794710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6F3CAC9-8EF3-854D-867C-EBC289D9B929}" type="datetimeFigureOut">
              <a:rPr lang="en-US" smtClean="0"/>
              <a:t>8/3/18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8DD844-0FEB-6742-9983-8C55D9AD62CE}" type="slidenum">
              <a:rPr lang="en-US" smtClean="0"/>
              <a:t>‹#›</a:t>
            </a:fld>
            <a:endParaRPr lang="en-US"/>
          </a:p>
        </p:txBody>
      </p:sp>
    </p:spTree>
    <p:extLst>
      <p:ext uri="{BB962C8B-B14F-4D97-AF65-F5344CB8AC3E}">
        <p14:creationId xmlns:p14="http://schemas.microsoft.com/office/powerpoint/2010/main" val="1285833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F3CAC9-8EF3-854D-867C-EBC289D9B929}" type="datetimeFigureOut">
              <a:rPr lang="en-US" smtClean="0"/>
              <a:t>8/3/18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8DD844-0FEB-6742-9983-8C55D9AD62CE}" type="slidenum">
              <a:rPr lang="en-US" smtClean="0"/>
              <a:t>‹#›</a:t>
            </a:fld>
            <a:endParaRPr lang="en-US"/>
          </a:p>
        </p:txBody>
      </p:sp>
    </p:spTree>
    <p:extLst>
      <p:ext uri="{BB962C8B-B14F-4D97-AF65-F5344CB8AC3E}">
        <p14:creationId xmlns:p14="http://schemas.microsoft.com/office/powerpoint/2010/main" val="21142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6F3CAC9-8EF3-854D-867C-EBC289D9B929}" type="datetimeFigureOut">
              <a:rPr lang="en-US" smtClean="0"/>
              <a:t>8/3/18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8DD844-0FEB-6742-9983-8C55D9AD62CE}" type="slidenum">
              <a:rPr lang="en-US" smtClean="0"/>
              <a:t>‹#›</a:t>
            </a:fld>
            <a:endParaRPr lang="en-US"/>
          </a:p>
        </p:txBody>
      </p:sp>
    </p:spTree>
    <p:extLst>
      <p:ext uri="{BB962C8B-B14F-4D97-AF65-F5344CB8AC3E}">
        <p14:creationId xmlns:p14="http://schemas.microsoft.com/office/powerpoint/2010/main" val="3853694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6F3CAC9-8EF3-854D-867C-EBC289D9B929}" type="datetimeFigureOut">
              <a:rPr lang="en-US" smtClean="0"/>
              <a:t>8/3/18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8DD844-0FEB-6742-9983-8C55D9AD62CE}" type="slidenum">
              <a:rPr lang="en-US" smtClean="0"/>
              <a:t>‹#›</a:t>
            </a:fld>
            <a:endParaRPr lang="en-US"/>
          </a:p>
        </p:txBody>
      </p:sp>
    </p:spTree>
    <p:extLst>
      <p:ext uri="{BB962C8B-B14F-4D97-AF65-F5344CB8AC3E}">
        <p14:creationId xmlns:p14="http://schemas.microsoft.com/office/powerpoint/2010/main" val="228178541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F3CAC9-8EF3-854D-867C-EBC289D9B929}" type="datetimeFigureOut">
              <a:rPr lang="en-US" smtClean="0"/>
              <a:t>8/3/18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8DD844-0FEB-6742-9983-8C55D9AD62CE}" type="slidenum">
              <a:rPr lang="en-US" smtClean="0"/>
              <a:t>‹#›</a:t>
            </a:fld>
            <a:endParaRPr lang="en-US"/>
          </a:p>
        </p:txBody>
      </p:sp>
    </p:spTree>
    <p:extLst>
      <p:ext uri="{BB962C8B-B14F-4D97-AF65-F5344CB8AC3E}">
        <p14:creationId xmlns:p14="http://schemas.microsoft.com/office/powerpoint/2010/main" val="2000863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7.xml"/><Relationship Id="rId2"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7.xml"/><Relationship Id="rId2"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1" Type="http://schemas.openxmlformats.org/officeDocument/2006/relationships/slideLayout" Target="../slideLayouts/slideLayout7.xml"/><Relationship Id="rId2"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1" Type="http://schemas.openxmlformats.org/officeDocument/2006/relationships/slideLayout" Target="../slideLayouts/slideLayout7.xml"/><Relationship Id="rId2"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png"/><Relationship Id="rId3"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1" Type="http://schemas.openxmlformats.org/officeDocument/2006/relationships/slideLayout" Target="../slideLayouts/slideLayout7.xml"/><Relationship Id="rId2"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1" Type="http://schemas.openxmlformats.org/officeDocument/2006/relationships/slideLayout" Target="../slideLayouts/slideLayout7.xml"/><Relationship Id="rId2"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1" Type="http://schemas.openxmlformats.org/officeDocument/2006/relationships/slideLayout" Target="../slideLayouts/slideLayout7.xml"/><Relationship Id="rId2"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1" Type="http://schemas.openxmlformats.org/officeDocument/2006/relationships/slideLayout" Target="../slideLayouts/slideLayout7.xml"/><Relationship Id="rId2"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1" Type="http://schemas.openxmlformats.org/officeDocument/2006/relationships/slideLayout" Target="../slideLayouts/slideLayout7.xml"/><Relationship Id="rId2" Type="http://schemas.openxmlformats.org/officeDocument/2006/relationships/image" Target="../media/image6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4.png"/><Relationship Id="rId1" Type="http://schemas.openxmlformats.org/officeDocument/2006/relationships/slideLayout" Target="../slideLayouts/slideLayout7.xml"/><Relationship Id="rId2" Type="http://schemas.openxmlformats.org/officeDocument/2006/relationships/image" Target="../media/image70.png"/></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 Id="rId1" Type="http://schemas.openxmlformats.org/officeDocument/2006/relationships/slideLayout" Target="../slideLayouts/slideLayout7.xml"/><Relationship Id="rId2" Type="http://schemas.openxmlformats.org/officeDocument/2006/relationships/image" Target="../media/image75.png"/></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1" Type="http://schemas.openxmlformats.org/officeDocument/2006/relationships/slideLayout" Target="../slideLayouts/slideLayout7.xml"/><Relationship Id="rId2" Type="http://schemas.openxmlformats.org/officeDocument/2006/relationships/image" Target="../media/image80.png"/></Relationships>
</file>

<file path=ppt/slides/_rels/slide33.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image" Target="../media/image87.png"/><Relationship Id="rId6" Type="http://schemas.openxmlformats.org/officeDocument/2006/relationships/image" Target="../media/image88.png"/><Relationship Id="rId1" Type="http://schemas.openxmlformats.org/officeDocument/2006/relationships/slideLayout" Target="../slideLayouts/slideLayout7.xml"/><Relationship Id="rId2" Type="http://schemas.openxmlformats.org/officeDocument/2006/relationships/image" Target="../media/image84.png"/></Relationships>
</file>

<file path=ppt/slides/_rels/slide34.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92.png"/><Relationship Id="rId1" Type="http://schemas.openxmlformats.org/officeDocument/2006/relationships/slideLayout" Target="../slideLayouts/slideLayout7.xml"/><Relationship Id="rId2" Type="http://schemas.openxmlformats.org/officeDocument/2006/relationships/image" Target="../media/image89.png"/></Relationships>
</file>

<file path=ppt/slides/_rels/slide35.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5.png"/><Relationship Id="rId1" Type="http://schemas.openxmlformats.org/officeDocument/2006/relationships/slideLayout" Target="../slideLayouts/slideLayout7.xml"/><Relationship Id="rId2" Type="http://schemas.openxmlformats.org/officeDocument/2006/relationships/image" Target="../media/image9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image" Target="../media/image98.png"/><Relationship Id="rId1" Type="http://schemas.openxmlformats.org/officeDocument/2006/relationships/slideLayout" Target="../slideLayouts/slideLayout7.xml"/><Relationship Id="rId2" Type="http://schemas.openxmlformats.org/officeDocument/2006/relationships/image" Target="../media/image9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Plant/harvest validation with </a:t>
            </a:r>
            <a:r>
              <a:rPr lang="en-US" dirty="0" err="1" smtClean="0"/>
              <a:t>Matopiba</a:t>
            </a:r>
            <a:endParaRPr lang="en-US" dirty="0"/>
          </a:p>
        </p:txBody>
      </p:sp>
      <p:sp>
        <p:nvSpPr>
          <p:cNvPr id="3" name="Subtitle 2"/>
          <p:cNvSpPr>
            <a:spLocks noGrp="1"/>
          </p:cNvSpPr>
          <p:nvPr>
            <p:ph type="subTitle" idx="1"/>
          </p:nvPr>
        </p:nvSpPr>
        <p:spPr/>
        <p:txBody>
          <a:bodyPr/>
          <a:lstStyle/>
          <a:p>
            <a:r>
              <a:rPr lang="en-US" dirty="0" smtClean="0"/>
              <a:t>August 3, 2018</a:t>
            </a:r>
            <a:endParaRPr lang="en-US" dirty="0"/>
          </a:p>
        </p:txBody>
      </p:sp>
    </p:spTree>
    <p:extLst>
      <p:ext uri="{BB962C8B-B14F-4D97-AF65-F5344CB8AC3E}">
        <p14:creationId xmlns:p14="http://schemas.microsoft.com/office/powerpoint/2010/main" val="10284971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043" y="145515"/>
            <a:ext cx="4470620" cy="369332"/>
          </a:xfrm>
          <a:prstGeom prst="rect">
            <a:avLst/>
          </a:prstGeom>
        </p:spPr>
        <p:txBody>
          <a:bodyPr wrap="none">
            <a:spAutoFit/>
          </a:bodyPr>
          <a:lstStyle/>
          <a:p>
            <a:r>
              <a:rPr lang="en-US" b="1" dirty="0" smtClean="0"/>
              <a:t>In GEE: </a:t>
            </a:r>
            <a:r>
              <a:rPr lang="en-US" b="1" dirty="0" err="1" smtClean="0"/>
              <a:t>Timeseries</a:t>
            </a:r>
            <a:r>
              <a:rPr lang="en-US" b="1" dirty="0" smtClean="0"/>
              <a:t> Validation w </a:t>
            </a:r>
            <a:r>
              <a:rPr lang="en-US" b="1" dirty="0" err="1" smtClean="0"/>
              <a:t>Matopiba</a:t>
            </a:r>
            <a:r>
              <a:rPr lang="en-US" b="1" dirty="0" smtClean="0"/>
              <a:t> v5</a:t>
            </a:r>
          </a:p>
        </p:txBody>
      </p:sp>
      <p:sp>
        <p:nvSpPr>
          <p:cNvPr id="3" name="TextBox 2"/>
          <p:cNvSpPr txBox="1"/>
          <p:nvPr/>
        </p:nvSpPr>
        <p:spPr>
          <a:xfrm>
            <a:off x="120962" y="491103"/>
            <a:ext cx="9023038" cy="584776"/>
          </a:xfrm>
          <a:prstGeom prst="rect">
            <a:avLst/>
          </a:prstGeom>
          <a:noFill/>
        </p:spPr>
        <p:txBody>
          <a:bodyPr wrap="square" rtlCol="0">
            <a:spAutoFit/>
          </a:bodyPr>
          <a:lstStyle/>
          <a:p>
            <a:r>
              <a:rPr lang="en-US" sz="1600" dirty="0" smtClean="0"/>
              <a:t>Put in a chart to look at 0, 25, 50, 75, 100</a:t>
            </a:r>
            <a:r>
              <a:rPr lang="en-US" sz="1600" baseline="30000" dirty="0" smtClean="0"/>
              <a:t>th</a:t>
            </a:r>
            <a:r>
              <a:rPr lang="en-US" sz="1600" dirty="0" smtClean="0"/>
              <a:t> percentiles of each polygon’s pixel-level estimates and compare that to reported plant/harvest dates</a:t>
            </a:r>
            <a:endParaRPr lang="en-US" sz="1600" dirty="0"/>
          </a:p>
        </p:txBody>
      </p:sp>
      <p:sp>
        <p:nvSpPr>
          <p:cNvPr id="5" name="Rectangle 4"/>
          <p:cNvSpPr/>
          <p:nvPr/>
        </p:nvSpPr>
        <p:spPr>
          <a:xfrm>
            <a:off x="37043" y="1302295"/>
            <a:ext cx="4470620" cy="369332"/>
          </a:xfrm>
          <a:prstGeom prst="rect">
            <a:avLst/>
          </a:prstGeom>
        </p:spPr>
        <p:txBody>
          <a:bodyPr wrap="none">
            <a:spAutoFit/>
          </a:bodyPr>
          <a:lstStyle/>
          <a:p>
            <a:r>
              <a:rPr lang="en-US" b="1" dirty="0" smtClean="0"/>
              <a:t>In GEE: </a:t>
            </a:r>
            <a:r>
              <a:rPr lang="en-US" b="1" dirty="0" err="1" smtClean="0"/>
              <a:t>Timeseries</a:t>
            </a:r>
            <a:r>
              <a:rPr lang="en-US" b="1" dirty="0" smtClean="0"/>
              <a:t> Validation w </a:t>
            </a:r>
            <a:r>
              <a:rPr lang="en-US" b="1" dirty="0" err="1" smtClean="0"/>
              <a:t>Matopiba</a:t>
            </a:r>
            <a:r>
              <a:rPr lang="en-US" b="1" dirty="0" smtClean="0"/>
              <a:t> v6</a:t>
            </a:r>
          </a:p>
        </p:txBody>
      </p:sp>
      <p:sp>
        <p:nvSpPr>
          <p:cNvPr id="7" name="TextBox 6"/>
          <p:cNvSpPr txBox="1"/>
          <p:nvPr/>
        </p:nvSpPr>
        <p:spPr>
          <a:xfrm>
            <a:off x="120962" y="1599824"/>
            <a:ext cx="8947436" cy="4770537"/>
          </a:xfrm>
          <a:prstGeom prst="rect">
            <a:avLst/>
          </a:prstGeom>
          <a:noFill/>
        </p:spPr>
        <p:txBody>
          <a:bodyPr wrap="square" rtlCol="0">
            <a:spAutoFit/>
          </a:bodyPr>
          <a:lstStyle/>
          <a:p>
            <a:pPr marL="285750" indent="-285750">
              <a:buFont typeface="Arial"/>
              <a:buChar char="•"/>
            </a:pPr>
            <a:r>
              <a:rPr lang="en-US" sz="1600" dirty="0" smtClean="0"/>
              <a:t>Add a way to delete an entire polygon from consideration if a certain % of its pixels have bad quarter period estimates</a:t>
            </a:r>
          </a:p>
          <a:p>
            <a:pPr marL="285750" indent="-285750">
              <a:buFont typeface="Arial"/>
              <a:buChar char="•"/>
            </a:pPr>
            <a:r>
              <a:rPr lang="en-US" sz="1600" dirty="0" smtClean="0"/>
              <a:t>Upon closer inspection of individual pixels (and the patchy nature of bad quarter periods over space), and looking at the </a:t>
            </a:r>
            <a:r>
              <a:rPr lang="en-US" sz="1600" dirty="0" err="1" smtClean="0"/>
              <a:t>matopiba</a:t>
            </a:r>
            <a:r>
              <a:rPr lang="en-US" sz="1600" dirty="0" smtClean="0"/>
              <a:t> reports of whether a farm has natural vegetation, and the agricultural area </a:t>
            </a:r>
            <a:r>
              <a:rPr lang="en-US" sz="1600" dirty="0" err="1" smtClean="0"/>
              <a:t>vs</a:t>
            </a:r>
            <a:r>
              <a:rPr lang="en-US" sz="1600" dirty="0" smtClean="0"/>
              <a:t> total area, likely that lots of natural vegetation are biasing our estimates by biasing quarter period. </a:t>
            </a:r>
          </a:p>
          <a:p>
            <a:pPr marL="285750" indent="-285750">
              <a:buFont typeface="Arial"/>
              <a:buChar char="•"/>
            </a:pPr>
            <a:r>
              <a:rPr lang="en-US" sz="1600" dirty="0" smtClean="0"/>
              <a:t>Conclusion: don’t get rid of polygons with a certain % of bad pixels; because then we’ll be getting rid of most farms. This is because most farms have significant natural vegetation within their bounds. Perhaps it’s a better idea to just get rid of the individual pixels in the polygon.</a:t>
            </a:r>
          </a:p>
          <a:p>
            <a:pPr marL="285750" indent="-285750">
              <a:buFont typeface="Arial"/>
              <a:buChar char="•"/>
            </a:pPr>
            <a:r>
              <a:rPr lang="en-US" sz="1600" dirty="0" smtClean="0"/>
              <a:t>Found no correlation between % area of bad quarter period pixels and % area of </a:t>
            </a:r>
            <a:r>
              <a:rPr lang="en-US" sz="1600" dirty="0" err="1" smtClean="0"/>
              <a:t>agri</a:t>
            </a:r>
            <a:r>
              <a:rPr lang="en-US" sz="1600" dirty="0" smtClean="0"/>
              <a:t> pixels in each polygon… why not? Can we have a new measure comparing the overlap between my bad quarter period and Jake’s </a:t>
            </a:r>
            <a:r>
              <a:rPr lang="en-US" sz="1600" dirty="0" err="1" smtClean="0"/>
              <a:t>agri</a:t>
            </a:r>
            <a:r>
              <a:rPr lang="en-US" sz="1600" dirty="0" smtClean="0"/>
              <a:t> pixels?</a:t>
            </a:r>
          </a:p>
          <a:p>
            <a:pPr marL="285750" indent="-285750">
              <a:buFont typeface="Arial"/>
              <a:buChar char="•"/>
            </a:pPr>
            <a:r>
              <a:rPr lang="en-US" sz="1600" dirty="0" smtClean="0"/>
              <a:t>Found no correlation between error and percent agricultural area in a polygon… so where is the error coming from? Need to look at specific polygons.</a:t>
            </a:r>
          </a:p>
          <a:p>
            <a:pPr marL="285750" indent="-285750">
              <a:buFont typeface="Arial"/>
              <a:buChar char="•"/>
            </a:pPr>
            <a:r>
              <a:rPr lang="en-US" sz="1600" dirty="0" smtClean="0"/>
              <a:t>Using only Jake’s </a:t>
            </a:r>
            <a:r>
              <a:rPr lang="en-US" sz="1600" dirty="0" err="1" smtClean="0"/>
              <a:t>agri</a:t>
            </a:r>
            <a:r>
              <a:rPr lang="en-US" sz="1600" dirty="0" smtClean="0"/>
              <a:t> pixels improved average performance, but not by much, and there are still very extreme errors. Perhaps this indicates errors in Jake’s </a:t>
            </a:r>
            <a:r>
              <a:rPr lang="en-US" sz="1600" dirty="0" err="1" smtClean="0"/>
              <a:t>agri</a:t>
            </a:r>
            <a:r>
              <a:rPr lang="en-US" sz="1600" dirty="0" smtClean="0"/>
              <a:t> classification, or errors in my peak estimates. Need to look at the specific polygons</a:t>
            </a:r>
            <a:r>
              <a:rPr lang="en-US" sz="1600" dirty="0" smtClean="0"/>
              <a:t>.</a:t>
            </a:r>
          </a:p>
          <a:p>
            <a:pPr marL="285750" indent="-285750">
              <a:buFont typeface="Arial"/>
              <a:buChar char="•"/>
            </a:pPr>
            <a:r>
              <a:rPr lang="en-US" sz="1600" dirty="0" smtClean="0"/>
              <a:t>Note: bands in an image don’t have the same mask; need to go for ‘plantDate_1_millis’, </a:t>
            </a:r>
            <a:r>
              <a:rPr lang="en-US" sz="1600" dirty="0" err="1" smtClean="0"/>
              <a:t>etc</a:t>
            </a:r>
            <a:r>
              <a:rPr lang="en-US" sz="1600" dirty="0" smtClean="0"/>
              <a:t> band to get the mask</a:t>
            </a:r>
            <a:endParaRPr lang="en-US" sz="1600" dirty="0"/>
          </a:p>
        </p:txBody>
      </p:sp>
    </p:spTree>
    <p:extLst>
      <p:ext uri="{BB962C8B-B14F-4D97-AF65-F5344CB8AC3E}">
        <p14:creationId xmlns:p14="http://schemas.microsoft.com/office/powerpoint/2010/main" val="1178275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6308" y="117231"/>
            <a:ext cx="8909538" cy="4185761"/>
          </a:xfrm>
          <a:prstGeom prst="rect">
            <a:avLst/>
          </a:prstGeom>
          <a:noFill/>
        </p:spPr>
        <p:txBody>
          <a:bodyPr wrap="square" rtlCol="0">
            <a:spAutoFit/>
          </a:bodyPr>
          <a:lstStyle/>
          <a:p>
            <a:r>
              <a:rPr lang="en-US" sz="1400" dirty="0" smtClean="0"/>
              <a:t>Summary of what’s been found for plant/harvest validation this week:</a:t>
            </a:r>
          </a:p>
          <a:p>
            <a:endParaRPr lang="en-US" sz="1400" dirty="0"/>
          </a:p>
          <a:p>
            <a:pPr marL="285750" indent="-285750">
              <a:buFont typeface="Arial"/>
              <a:buChar char="•"/>
            </a:pPr>
            <a:r>
              <a:rPr lang="en-US" sz="1400" dirty="0" smtClean="0"/>
              <a:t>Noticed that getting rid of bad quarter period pixels helped with range performance metrics and a little bit with </a:t>
            </a:r>
            <a:r>
              <a:rPr lang="en-US" sz="1400" dirty="0" err="1" smtClean="0"/>
              <a:t>rmse</a:t>
            </a:r>
            <a:r>
              <a:rPr lang="en-US" sz="1400" dirty="0" smtClean="0"/>
              <a:t> metric, but still had a lot of points with very significant error (like, 100 days)</a:t>
            </a:r>
          </a:p>
          <a:p>
            <a:pPr marL="285750" indent="-285750">
              <a:buFont typeface="Arial"/>
              <a:buChar char="•"/>
            </a:pPr>
            <a:r>
              <a:rPr lang="en-US" sz="1400" dirty="0" smtClean="0"/>
              <a:t>Also tried to get rid of entire polygons with a certain % of “bad quarter period pixels”, but most of the polygons would be gotten rid of at even 70% bad pixel threshold, and this discovery led to another…</a:t>
            </a:r>
          </a:p>
          <a:p>
            <a:pPr marL="285750" indent="-285750">
              <a:buFont typeface="Arial"/>
              <a:buChar char="•"/>
            </a:pPr>
            <a:r>
              <a:rPr lang="en-US" sz="1400" dirty="0" smtClean="0"/>
              <a:t>A lot of the polygons/fields had a lot of natural vegetation, according to </a:t>
            </a:r>
            <a:r>
              <a:rPr lang="en-US" sz="1400" dirty="0" err="1" smtClean="0"/>
              <a:t>Matopiba</a:t>
            </a:r>
            <a:r>
              <a:rPr lang="en-US" sz="1400" dirty="0" smtClean="0"/>
              <a:t> survey and according to Jake’s land classification – and perhaps my bad quarter period pixels aren’t a good way to separate </a:t>
            </a:r>
            <a:r>
              <a:rPr lang="en-US" sz="1400" dirty="0" err="1" smtClean="0"/>
              <a:t>agri</a:t>
            </a:r>
            <a:r>
              <a:rPr lang="en-US" sz="1400" dirty="0" smtClean="0"/>
              <a:t> from natural veg pixels</a:t>
            </a:r>
          </a:p>
          <a:p>
            <a:pPr marL="285750" indent="-285750">
              <a:buFont typeface="Arial"/>
              <a:buChar char="•"/>
            </a:pPr>
            <a:r>
              <a:rPr lang="en-US" sz="1400" dirty="0" smtClean="0"/>
              <a:t>Tested whether bad quarter period pixels correspond to Jake’s natural veg pixels by plotting correlation between their respective percent areas – </a:t>
            </a:r>
            <a:r>
              <a:rPr lang="en-US" sz="1400" dirty="0" smtClean="0"/>
              <a:t>found some correlation, but not perfect. </a:t>
            </a:r>
            <a:r>
              <a:rPr lang="en-US" sz="1400" dirty="0" smtClean="0"/>
              <a:t>Perhaps also relate Jake’s </a:t>
            </a:r>
            <a:r>
              <a:rPr lang="en-US" sz="1400" dirty="0" err="1" smtClean="0"/>
              <a:t>agri</a:t>
            </a:r>
            <a:r>
              <a:rPr lang="en-US" sz="1400" dirty="0" smtClean="0"/>
              <a:t> map to </a:t>
            </a:r>
            <a:r>
              <a:rPr lang="en-US" sz="1400" dirty="0" err="1" smtClean="0"/>
              <a:t>Matopiba</a:t>
            </a:r>
            <a:r>
              <a:rPr lang="en-US" sz="1400" dirty="0" smtClean="0"/>
              <a:t> reported percent natural vegetation, because Jake’s </a:t>
            </a:r>
            <a:r>
              <a:rPr lang="en-US" sz="1400" dirty="0" err="1" smtClean="0"/>
              <a:t>agri</a:t>
            </a:r>
            <a:r>
              <a:rPr lang="en-US" sz="1400" dirty="0" smtClean="0"/>
              <a:t> might also have errors. </a:t>
            </a:r>
          </a:p>
          <a:p>
            <a:pPr marL="285750" indent="-285750">
              <a:buFont typeface="Arial"/>
              <a:buChar char="•"/>
            </a:pPr>
            <a:r>
              <a:rPr lang="en-US" sz="1400" dirty="0" smtClean="0"/>
              <a:t>There was </a:t>
            </a:r>
            <a:r>
              <a:rPr lang="en-US" sz="1400" dirty="0" smtClean="0"/>
              <a:t>very low correlation between </a:t>
            </a:r>
            <a:r>
              <a:rPr lang="en-US" sz="1400" dirty="0" smtClean="0"/>
              <a:t>the quality of the estimate and the percent of natural </a:t>
            </a:r>
            <a:r>
              <a:rPr lang="en-US" sz="1400" dirty="0" err="1" smtClean="0"/>
              <a:t>agri</a:t>
            </a:r>
            <a:r>
              <a:rPr lang="en-US" sz="1400" dirty="0" smtClean="0"/>
              <a:t> from Jake’s map and the percent of bad quarter period pixels</a:t>
            </a:r>
          </a:p>
          <a:p>
            <a:pPr marL="285750" indent="-285750">
              <a:buFont typeface="Arial"/>
              <a:buChar char="•"/>
            </a:pPr>
            <a:r>
              <a:rPr lang="en-US" sz="1400" dirty="0" smtClean="0"/>
              <a:t>Also tried to only take pixels that are classified as Jake’s </a:t>
            </a:r>
            <a:r>
              <a:rPr lang="en-US" sz="1400" dirty="0" err="1" smtClean="0"/>
              <a:t>agri</a:t>
            </a:r>
            <a:r>
              <a:rPr lang="en-US" sz="1400" dirty="0" smtClean="0"/>
              <a:t> in order to estimate, and range-related errors are generally better than with taking out bad quarter period pixels alone; but </a:t>
            </a:r>
            <a:r>
              <a:rPr lang="en-US" sz="1400" dirty="0" err="1" smtClean="0"/>
              <a:t>rmse</a:t>
            </a:r>
            <a:r>
              <a:rPr lang="en-US" sz="1400" dirty="0" smtClean="0"/>
              <a:t> and percent validated didn’t improve – so range is smaller, but central tendency didn’t improve</a:t>
            </a:r>
          </a:p>
          <a:p>
            <a:pPr marL="285750" indent="-285750">
              <a:buFont typeface="Arial"/>
              <a:buChar char="•"/>
            </a:pPr>
            <a:r>
              <a:rPr lang="en-US" sz="1400" dirty="0" smtClean="0"/>
              <a:t>Even with taking out bad quarter period pixels and only getting Jake’s </a:t>
            </a:r>
            <a:r>
              <a:rPr lang="en-US" sz="1400" dirty="0" err="1" smtClean="0"/>
              <a:t>agri</a:t>
            </a:r>
            <a:r>
              <a:rPr lang="en-US" sz="1400" dirty="0" smtClean="0"/>
              <a:t> pixels, there are still polygons with significant error. Need to take a close look at them to see what’s going on.</a:t>
            </a:r>
            <a:endParaRPr lang="en-US" sz="1400" dirty="0"/>
          </a:p>
        </p:txBody>
      </p:sp>
    </p:spTree>
    <p:extLst>
      <p:ext uri="{BB962C8B-B14F-4D97-AF65-F5344CB8AC3E}">
        <p14:creationId xmlns:p14="http://schemas.microsoft.com/office/powerpoint/2010/main" val="3057392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6963" y="116981"/>
            <a:ext cx="7750840" cy="369332"/>
          </a:xfrm>
          <a:prstGeom prst="rect">
            <a:avLst/>
          </a:prstGeom>
          <a:noFill/>
        </p:spPr>
        <p:txBody>
          <a:bodyPr wrap="none" rtlCol="0">
            <a:spAutoFit/>
          </a:bodyPr>
          <a:lstStyle/>
          <a:p>
            <a:r>
              <a:rPr lang="en-US" dirty="0" smtClean="0"/>
              <a:t>For estimates that are only between 10 – 70 quarter period and Jake’s </a:t>
            </a:r>
            <a:r>
              <a:rPr lang="en-US" dirty="0" err="1" smtClean="0"/>
              <a:t>agri</a:t>
            </a:r>
            <a:r>
              <a:rPr lang="en-US" dirty="0" smtClean="0"/>
              <a:t> pixels:</a:t>
            </a:r>
            <a:endParaRPr lang="en-US" dirty="0"/>
          </a:p>
        </p:txBody>
      </p:sp>
      <p:pic>
        <p:nvPicPr>
          <p:cNvPr id="3" name="Picture 2"/>
          <p:cNvPicPr>
            <a:picLocks noChangeAspect="1"/>
          </p:cNvPicPr>
          <p:nvPr/>
        </p:nvPicPr>
        <p:blipFill>
          <a:blip r:embed="rId2"/>
          <a:stretch>
            <a:fillRect/>
          </a:stretch>
        </p:blipFill>
        <p:spPr>
          <a:xfrm>
            <a:off x="701777" y="486313"/>
            <a:ext cx="7523227" cy="3123788"/>
          </a:xfrm>
          <a:prstGeom prst="rect">
            <a:avLst/>
          </a:prstGeom>
        </p:spPr>
      </p:pic>
      <p:pic>
        <p:nvPicPr>
          <p:cNvPr id="4" name="Picture 3"/>
          <p:cNvPicPr>
            <a:picLocks noChangeAspect="1"/>
          </p:cNvPicPr>
          <p:nvPr/>
        </p:nvPicPr>
        <p:blipFill>
          <a:blip r:embed="rId3"/>
          <a:stretch>
            <a:fillRect/>
          </a:stretch>
        </p:blipFill>
        <p:spPr>
          <a:xfrm>
            <a:off x="701777" y="3520574"/>
            <a:ext cx="7907534" cy="3337426"/>
          </a:xfrm>
          <a:prstGeom prst="rect">
            <a:avLst/>
          </a:prstGeom>
        </p:spPr>
      </p:pic>
    </p:spTree>
    <p:extLst>
      <p:ext uri="{BB962C8B-B14F-4D97-AF65-F5344CB8AC3E}">
        <p14:creationId xmlns:p14="http://schemas.microsoft.com/office/powerpoint/2010/main" val="3528617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6963" y="116981"/>
            <a:ext cx="7750840" cy="369332"/>
          </a:xfrm>
          <a:prstGeom prst="rect">
            <a:avLst/>
          </a:prstGeom>
          <a:noFill/>
        </p:spPr>
        <p:txBody>
          <a:bodyPr wrap="none" rtlCol="0">
            <a:spAutoFit/>
          </a:bodyPr>
          <a:lstStyle/>
          <a:p>
            <a:r>
              <a:rPr lang="en-US" dirty="0" smtClean="0"/>
              <a:t>For estimates that are only between 10 – 70 quarter period and Jake’s </a:t>
            </a:r>
            <a:r>
              <a:rPr lang="en-US" dirty="0" err="1" smtClean="0"/>
              <a:t>agri</a:t>
            </a:r>
            <a:r>
              <a:rPr lang="en-US" dirty="0" smtClean="0"/>
              <a:t> pixels:</a:t>
            </a:r>
            <a:endParaRPr lang="en-US" dirty="0"/>
          </a:p>
        </p:txBody>
      </p:sp>
      <p:pic>
        <p:nvPicPr>
          <p:cNvPr id="3" name="Picture 2"/>
          <p:cNvPicPr>
            <a:picLocks noChangeAspect="1"/>
          </p:cNvPicPr>
          <p:nvPr/>
        </p:nvPicPr>
        <p:blipFill>
          <a:blip r:embed="rId2"/>
          <a:stretch>
            <a:fillRect/>
          </a:stretch>
        </p:blipFill>
        <p:spPr>
          <a:xfrm>
            <a:off x="0" y="3576271"/>
            <a:ext cx="7803798" cy="3281730"/>
          </a:xfrm>
          <a:prstGeom prst="rect">
            <a:avLst/>
          </a:prstGeom>
        </p:spPr>
      </p:pic>
      <p:pic>
        <p:nvPicPr>
          <p:cNvPr id="4" name="Picture 3"/>
          <p:cNvPicPr>
            <a:picLocks noChangeAspect="1"/>
          </p:cNvPicPr>
          <p:nvPr/>
        </p:nvPicPr>
        <p:blipFill>
          <a:blip r:embed="rId3"/>
          <a:stretch>
            <a:fillRect/>
          </a:stretch>
        </p:blipFill>
        <p:spPr>
          <a:xfrm>
            <a:off x="-1" y="486313"/>
            <a:ext cx="7689883" cy="3273784"/>
          </a:xfrm>
          <a:prstGeom prst="rect">
            <a:avLst/>
          </a:prstGeom>
        </p:spPr>
      </p:pic>
    </p:spTree>
    <p:extLst>
      <p:ext uri="{BB962C8B-B14F-4D97-AF65-F5344CB8AC3E}">
        <p14:creationId xmlns:p14="http://schemas.microsoft.com/office/powerpoint/2010/main" val="2341005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6963" y="116981"/>
            <a:ext cx="7750840" cy="369332"/>
          </a:xfrm>
          <a:prstGeom prst="rect">
            <a:avLst/>
          </a:prstGeom>
          <a:noFill/>
        </p:spPr>
        <p:txBody>
          <a:bodyPr wrap="none" rtlCol="0">
            <a:spAutoFit/>
          </a:bodyPr>
          <a:lstStyle/>
          <a:p>
            <a:r>
              <a:rPr lang="en-US" dirty="0" smtClean="0"/>
              <a:t>For estimates that are only between 10 – 70 quarter period and Jake’s </a:t>
            </a:r>
            <a:r>
              <a:rPr lang="en-US" dirty="0" err="1" smtClean="0"/>
              <a:t>agri</a:t>
            </a:r>
            <a:r>
              <a:rPr lang="en-US" dirty="0" smtClean="0"/>
              <a:t> pixels:</a:t>
            </a:r>
            <a:endParaRPr lang="en-US" dirty="0"/>
          </a:p>
        </p:txBody>
      </p:sp>
      <p:pic>
        <p:nvPicPr>
          <p:cNvPr id="3" name="Picture 2"/>
          <p:cNvPicPr>
            <a:picLocks noChangeAspect="1"/>
          </p:cNvPicPr>
          <p:nvPr/>
        </p:nvPicPr>
        <p:blipFill>
          <a:blip r:embed="rId2"/>
          <a:stretch>
            <a:fillRect/>
          </a:stretch>
        </p:blipFill>
        <p:spPr>
          <a:xfrm>
            <a:off x="0" y="3776808"/>
            <a:ext cx="7285545" cy="3081191"/>
          </a:xfrm>
          <a:prstGeom prst="rect">
            <a:avLst/>
          </a:prstGeom>
        </p:spPr>
      </p:pic>
      <p:pic>
        <p:nvPicPr>
          <p:cNvPr id="4" name="Picture 3"/>
          <p:cNvPicPr>
            <a:picLocks noChangeAspect="1"/>
          </p:cNvPicPr>
          <p:nvPr/>
        </p:nvPicPr>
        <p:blipFill>
          <a:blip r:embed="rId3"/>
          <a:stretch>
            <a:fillRect/>
          </a:stretch>
        </p:blipFill>
        <p:spPr>
          <a:xfrm>
            <a:off x="0" y="486314"/>
            <a:ext cx="7118034" cy="3042148"/>
          </a:xfrm>
          <a:prstGeom prst="rect">
            <a:avLst/>
          </a:prstGeom>
        </p:spPr>
      </p:pic>
    </p:spTree>
    <p:extLst>
      <p:ext uri="{BB962C8B-B14F-4D97-AF65-F5344CB8AC3E}">
        <p14:creationId xmlns:p14="http://schemas.microsoft.com/office/powerpoint/2010/main" val="72078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6963" y="116981"/>
            <a:ext cx="7750840" cy="369332"/>
          </a:xfrm>
          <a:prstGeom prst="rect">
            <a:avLst/>
          </a:prstGeom>
          <a:noFill/>
        </p:spPr>
        <p:txBody>
          <a:bodyPr wrap="none" rtlCol="0">
            <a:spAutoFit/>
          </a:bodyPr>
          <a:lstStyle/>
          <a:p>
            <a:r>
              <a:rPr lang="en-US" dirty="0" smtClean="0"/>
              <a:t>For estimates that are only between 10 – 70 quarter period and Jake’s </a:t>
            </a:r>
            <a:r>
              <a:rPr lang="en-US" dirty="0" err="1" smtClean="0"/>
              <a:t>agri</a:t>
            </a:r>
            <a:r>
              <a:rPr lang="en-US" dirty="0" smtClean="0"/>
              <a:t> pixels:</a:t>
            </a:r>
            <a:endParaRPr lang="en-US" dirty="0"/>
          </a:p>
        </p:txBody>
      </p:sp>
      <p:pic>
        <p:nvPicPr>
          <p:cNvPr id="3" name="Picture 2"/>
          <p:cNvPicPr>
            <a:picLocks noChangeAspect="1"/>
          </p:cNvPicPr>
          <p:nvPr/>
        </p:nvPicPr>
        <p:blipFill>
          <a:blip r:embed="rId2"/>
          <a:stretch>
            <a:fillRect/>
          </a:stretch>
        </p:blipFill>
        <p:spPr>
          <a:xfrm>
            <a:off x="0" y="415144"/>
            <a:ext cx="7499240" cy="3211262"/>
          </a:xfrm>
          <a:prstGeom prst="rect">
            <a:avLst/>
          </a:prstGeom>
        </p:spPr>
      </p:pic>
      <p:pic>
        <p:nvPicPr>
          <p:cNvPr id="4" name="Picture 3"/>
          <p:cNvPicPr>
            <a:picLocks noChangeAspect="1"/>
          </p:cNvPicPr>
          <p:nvPr/>
        </p:nvPicPr>
        <p:blipFill>
          <a:blip r:embed="rId3"/>
          <a:stretch>
            <a:fillRect/>
          </a:stretch>
        </p:blipFill>
        <p:spPr>
          <a:xfrm>
            <a:off x="0" y="3626406"/>
            <a:ext cx="7584740" cy="3231594"/>
          </a:xfrm>
          <a:prstGeom prst="rect">
            <a:avLst/>
          </a:prstGeom>
        </p:spPr>
      </p:pic>
    </p:spTree>
    <p:extLst>
      <p:ext uri="{BB962C8B-B14F-4D97-AF65-F5344CB8AC3E}">
        <p14:creationId xmlns:p14="http://schemas.microsoft.com/office/powerpoint/2010/main" val="1565759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6963" y="116981"/>
            <a:ext cx="7750840" cy="369332"/>
          </a:xfrm>
          <a:prstGeom prst="rect">
            <a:avLst/>
          </a:prstGeom>
          <a:noFill/>
        </p:spPr>
        <p:txBody>
          <a:bodyPr wrap="none" rtlCol="0">
            <a:spAutoFit/>
          </a:bodyPr>
          <a:lstStyle/>
          <a:p>
            <a:r>
              <a:rPr lang="en-US" dirty="0" smtClean="0"/>
              <a:t>For estimates that are only between 10 – 70 quarter period and Jake’s </a:t>
            </a:r>
            <a:r>
              <a:rPr lang="en-US" dirty="0" err="1" smtClean="0"/>
              <a:t>agri</a:t>
            </a:r>
            <a:r>
              <a:rPr lang="en-US" dirty="0" smtClean="0"/>
              <a:t> pixels:</a:t>
            </a:r>
            <a:endParaRPr lang="en-US" dirty="0"/>
          </a:p>
        </p:txBody>
      </p:sp>
      <p:pic>
        <p:nvPicPr>
          <p:cNvPr id="3" name="Picture 2"/>
          <p:cNvPicPr>
            <a:picLocks noChangeAspect="1"/>
          </p:cNvPicPr>
          <p:nvPr/>
        </p:nvPicPr>
        <p:blipFill>
          <a:blip r:embed="rId2"/>
          <a:stretch>
            <a:fillRect/>
          </a:stretch>
        </p:blipFill>
        <p:spPr>
          <a:xfrm>
            <a:off x="0" y="3939040"/>
            <a:ext cx="7151452" cy="2918960"/>
          </a:xfrm>
          <a:prstGeom prst="rect">
            <a:avLst/>
          </a:prstGeom>
        </p:spPr>
      </p:pic>
      <p:pic>
        <p:nvPicPr>
          <p:cNvPr id="4" name="Picture 3"/>
          <p:cNvPicPr>
            <a:picLocks noChangeAspect="1"/>
          </p:cNvPicPr>
          <p:nvPr/>
        </p:nvPicPr>
        <p:blipFill>
          <a:blip r:embed="rId3"/>
          <a:stretch>
            <a:fillRect/>
          </a:stretch>
        </p:blipFill>
        <p:spPr>
          <a:xfrm>
            <a:off x="0" y="486313"/>
            <a:ext cx="7368669" cy="3124997"/>
          </a:xfrm>
          <a:prstGeom prst="rect">
            <a:avLst/>
          </a:prstGeom>
        </p:spPr>
      </p:pic>
    </p:spTree>
    <p:extLst>
      <p:ext uri="{BB962C8B-B14F-4D97-AF65-F5344CB8AC3E}">
        <p14:creationId xmlns:p14="http://schemas.microsoft.com/office/powerpoint/2010/main" val="2130642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6963" y="116981"/>
            <a:ext cx="7750840" cy="369332"/>
          </a:xfrm>
          <a:prstGeom prst="rect">
            <a:avLst/>
          </a:prstGeom>
          <a:noFill/>
        </p:spPr>
        <p:txBody>
          <a:bodyPr wrap="none" rtlCol="0">
            <a:spAutoFit/>
          </a:bodyPr>
          <a:lstStyle/>
          <a:p>
            <a:r>
              <a:rPr lang="en-US" dirty="0" smtClean="0"/>
              <a:t>For estimates that are only between 10 – 70 quarter period and Jake’s </a:t>
            </a:r>
            <a:r>
              <a:rPr lang="en-US" dirty="0" err="1" smtClean="0"/>
              <a:t>agri</a:t>
            </a:r>
            <a:r>
              <a:rPr lang="en-US" dirty="0" smtClean="0"/>
              <a:t> pixels:</a:t>
            </a:r>
            <a:endParaRPr lang="en-US" dirty="0"/>
          </a:p>
        </p:txBody>
      </p:sp>
      <p:pic>
        <p:nvPicPr>
          <p:cNvPr id="3" name="Picture 2"/>
          <p:cNvPicPr>
            <a:picLocks noChangeAspect="1"/>
          </p:cNvPicPr>
          <p:nvPr/>
        </p:nvPicPr>
        <p:blipFill>
          <a:blip r:embed="rId2"/>
          <a:stretch>
            <a:fillRect/>
          </a:stretch>
        </p:blipFill>
        <p:spPr>
          <a:xfrm>
            <a:off x="0" y="486313"/>
            <a:ext cx="7402087" cy="3110844"/>
          </a:xfrm>
          <a:prstGeom prst="rect">
            <a:avLst/>
          </a:prstGeom>
        </p:spPr>
      </p:pic>
      <p:pic>
        <p:nvPicPr>
          <p:cNvPr id="4" name="Picture 3"/>
          <p:cNvPicPr>
            <a:picLocks noChangeAspect="1"/>
          </p:cNvPicPr>
          <p:nvPr/>
        </p:nvPicPr>
        <p:blipFill>
          <a:blip r:embed="rId3"/>
          <a:stretch>
            <a:fillRect/>
          </a:stretch>
        </p:blipFill>
        <p:spPr>
          <a:xfrm>
            <a:off x="-1" y="3760097"/>
            <a:ext cx="7463409" cy="3097903"/>
          </a:xfrm>
          <a:prstGeom prst="rect">
            <a:avLst/>
          </a:prstGeom>
        </p:spPr>
      </p:pic>
    </p:spTree>
    <p:extLst>
      <p:ext uri="{BB962C8B-B14F-4D97-AF65-F5344CB8AC3E}">
        <p14:creationId xmlns:p14="http://schemas.microsoft.com/office/powerpoint/2010/main" val="26228226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486313"/>
            <a:ext cx="7561884" cy="3206938"/>
          </a:xfrm>
          <a:prstGeom prst="rect">
            <a:avLst/>
          </a:prstGeom>
        </p:spPr>
      </p:pic>
      <p:pic>
        <p:nvPicPr>
          <p:cNvPr id="3" name="Picture 2"/>
          <p:cNvPicPr>
            <a:picLocks noChangeAspect="1"/>
          </p:cNvPicPr>
          <p:nvPr/>
        </p:nvPicPr>
        <p:blipFill>
          <a:blip r:embed="rId3"/>
          <a:stretch>
            <a:fillRect/>
          </a:stretch>
        </p:blipFill>
        <p:spPr>
          <a:xfrm>
            <a:off x="0" y="3693251"/>
            <a:ext cx="7777883" cy="3164749"/>
          </a:xfrm>
          <a:prstGeom prst="rect">
            <a:avLst/>
          </a:prstGeom>
        </p:spPr>
      </p:pic>
      <p:sp>
        <p:nvSpPr>
          <p:cNvPr id="4" name="TextBox 3"/>
          <p:cNvSpPr txBox="1"/>
          <p:nvPr/>
        </p:nvSpPr>
        <p:spPr>
          <a:xfrm>
            <a:off x="116963" y="116981"/>
            <a:ext cx="7750840" cy="369332"/>
          </a:xfrm>
          <a:prstGeom prst="rect">
            <a:avLst/>
          </a:prstGeom>
          <a:noFill/>
        </p:spPr>
        <p:txBody>
          <a:bodyPr wrap="none" rtlCol="0">
            <a:spAutoFit/>
          </a:bodyPr>
          <a:lstStyle/>
          <a:p>
            <a:r>
              <a:rPr lang="en-US" dirty="0" smtClean="0"/>
              <a:t>For estimates that are only between 10 – 70 quarter period and Jake’s </a:t>
            </a:r>
            <a:r>
              <a:rPr lang="en-US" dirty="0" err="1" smtClean="0"/>
              <a:t>agri</a:t>
            </a:r>
            <a:r>
              <a:rPr lang="en-US" dirty="0" smtClean="0"/>
              <a:t> pixels:</a:t>
            </a:r>
            <a:endParaRPr lang="en-US" dirty="0"/>
          </a:p>
        </p:txBody>
      </p:sp>
    </p:spTree>
    <p:extLst>
      <p:ext uri="{BB962C8B-B14F-4D97-AF65-F5344CB8AC3E}">
        <p14:creationId xmlns:p14="http://schemas.microsoft.com/office/powerpoint/2010/main" val="19088647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6963" y="116981"/>
            <a:ext cx="7750840" cy="369332"/>
          </a:xfrm>
          <a:prstGeom prst="rect">
            <a:avLst/>
          </a:prstGeom>
          <a:noFill/>
        </p:spPr>
        <p:txBody>
          <a:bodyPr wrap="none" rtlCol="0">
            <a:spAutoFit/>
          </a:bodyPr>
          <a:lstStyle/>
          <a:p>
            <a:r>
              <a:rPr lang="en-US" dirty="0" smtClean="0"/>
              <a:t>For estimates that are only between 10 – 70 quarter period and Jake’s </a:t>
            </a:r>
            <a:r>
              <a:rPr lang="en-US" dirty="0" err="1" smtClean="0"/>
              <a:t>agri</a:t>
            </a:r>
            <a:r>
              <a:rPr lang="en-US" dirty="0" smtClean="0"/>
              <a:t> pixels:</a:t>
            </a:r>
            <a:endParaRPr lang="en-US" dirty="0"/>
          </a:p>
        </p:txBody>
      </p:sp>
      <p:pic>
        <p:nvPicPr>
          <p:cNvPr id="3" name="Picture 2"/>
          <p:cNvPicPr>
            <a:picLocks noChangeAspect="1"/>
          </p:cNvPicPr>
          <p:nvPr/>
        </p:nvPicPr>
        <p:blipFill>
          <a:blip r:embed="rId2"/>
          <a:stretch>
            <a:fillRect/>
          </a:stretch>
        </p:blipFill>
        <p:spPr>
          <a:xfrm>
            <a:off x="0" y="3610389"/>
            <a:ext cx="7704374" cy="3247612"/>
          </a:xfrm>
          <a:prstGeom prst="rect">
            <a:avLst/>
          </a:prstGeom>
        </p:spPr>
      </p:pic>
      <p:pic>
        <p:nvPicPr>
          <p:cNvPr id="4" name="Picture 3"/>
          <p:cNvPicPr>
            <a:picLocks noChangeAspect="1"/>
          </p:cNvPicPr>
          <p:nvPr/>
        </p:nvPicPr>
        <p:blipFill>
          <a:blip r:embed="rId3"/>
          <a:stretch>
            <a:fillRect/>
          </a:stretch>
        </p:blipFill>
        <p:spPr>
          <a:xfrm>
            <a:off x="0" y="486314"/>
            <a:ext cx="7704374" cy="3173514"/>
          </a:xfrm>
          <a:prstGeom prst="rect">
            <a:avLst/>
          </a:prstGeom>
        </p:spPr>
      </p:pic>
    </p:spTree>
    <p:extLst>
      <p:ext uri="{BB962C8B-B14F-4D97-AF65-F5344CB8AC3E}">
        <p14:creationId xmlns:p14="http://schemas.microsoft.com/office/powerpoint/2010/main" val="1423583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p:nvSpPr>
        <p:spPr>
          <a:xfrm>
            <a:off x="2302933" y="2506133"/>
            <a:ext cx="4572611" cy="523220"/>
          </a:xfrm>
          <a:prstGeom prst="rect">
            <a:avLst/>
          </a:prstGeom>
          <a:noFill/>
        </p:spPr>
        <p:txBody>
          <a:bodyPr wrap="none" rtlCol="0">
            <a:spAutoFit/>
          </a:bodyPr>
          <a:lstStyle/>
          <a:p>
            <a:r>
              <a:rPr lang="en-US" sz="2800" dirty="0" smtClean="0"/>
              <a:t>Plant/Harvest date estimation</a:t>
            </a:r>
            <a:endParaRPr lang="en-US" sz="2800" dirty="0"/>
          </a:p>
        </p:txBody>
      </p:sp>
    </p:spTree>
    <p:extLst>
      <p:ext uri="{BB962C8B-B14F-4D97-AF65-F5344CB8AC3E}">
        <p14:creationId xmlns:p14="http://schemas.microsoft.com/office/powerpoint/2010/main" val="25530359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469601"/>
            <a:ext cx="3542308" cy="1795640"/>
          </a:xfrm>
          <a:prstGeom prst="rect">
            <a:avLst/>
          </a:prstGeom>
        </p:spPr>
      </p:pic>
      <p:sp>
        <p:nvSpPr>
          <p:cNvPr id="3" name="TextBox 2"/>
          <p:cNvSpPr txBox="1"/>
          <p:nvPr/>
        </p:nvSpPr>
        <p:spPr>
          <a:xfrm>
            <a:off x="133672" y="100269"/>
            <a:ext cx="8448647" cy="369332"/>
          </a:xfrm>
          <a:prstGeom prst="rect">
            <a:avLst/>
          </a:prstGeom>
          <a:noFill/>
        </p:spPr>
        <p:txBody>
          <a:bodyPr wrap="none" rtlCol="0">
            <a:spAutoFit/>
          </a:bodyPr>
          <a:lstStyle/>
          <a:p>
            <a:r>
              <a:rPr lang="en-US" dirty="0" smtClean="0"/>
              <a:t>Bad polygon: </a:t>
            </a:r>
            <a:r>
              <a:rPr lang="en-US" dirty="0" err="1" smtClean="0"/>
              <a:t>pt</a:t>
            </a:r>
            <a:r>
              <a:rPr lang="en-US" dirty="0" smtClean="0"/>
              <a:t> 13, year 2017 (10 – 70 quarter period included, only Jake’s </a:t>
            </a:r>
            <a:r>
              <a:rPr lang="en-US" dirty="0" err="1" smtClean="0"/>
              <a:t>agri</a:t>
            </a:r>
            <a:r>
              <a:rPr lang="en-US" dirty="0" smtClean="0"/>
              <a:t> included)</a:t>
            </a:r>
            <a:endParaRPr lang="en-US" dirty="0"/>
          </a:p>
        </p:txBody>
      </p:sp>
      <p:pic>
        <p:nvPicPr>
          <p:cNvPr id="4" name="Picture 3"/>
          <p:cNvPicPr>
            <a:picLocks noChangeAspect="1"/>
          </p:cNvPicPr>
          <p:nvPr/>
        </p:nvPicPr>
        <p:blipFill>
          <a:blip r:embed="rId3"/>
          <a:stretch>
            <a:fillRect/>
          </a:stretch>
        </p:blipFill>
        <p:spPr>
          <a:xfrm>
            <a:off x="3742816" y="876300"/>
            <a:ext cx="5401184" cy="3004241"/>
          </a:xfrm>
          <a:prstGeom prst="rect">
            <a:avLst/>
          </a:prstGeom>
        </p:spPr>
      </p:pic>
      <p:pic>
        <p:nvPicPr>
          <p:cNvPr id="5" name="Picture 4"/>
          <p:cNvPicPr>
            <a:picLocks noChangeAspect="1"/>
          </p:cNvPicPr>
          <p:nvPr/>
        </p:nvPicPr>
        <p:blipFill>
          <a:blip r:embed="rId4"/>
          <a:stretch>
            <a:fillRect/>
          </a:stretch>
        </p:blipFill>
        <p:spPr>
          <a:xfrm>
            <a:off x="3742816" y="3971099"/>
            <a:ext cx="5401184" cy="2890364"/>
          </a:xfrm>
          <a:prstGeom prst="rect">
            <a:avLst/>
          </a:prstGeom>
        </p:spPr>
      </p:pic>
      <p:sp>
        <p:nvSpPr>
          <p:cNvPr id="6" name="TextBox 5"/>
          <p:cNvSpPr txBox="1"/>
          <p:nvPr/>
        </p:nvSpPr>
        <p:spPr>
          <a:xfrm>
            <a:off x="200508" y="2991366"/>
            <a:ext cx="1711338" cy="369332"/>
          </a:xfrm>
          <a:prstGeom prst="rect">
            <a:avLst/>
          </a:prstGeom>
          <a:noFill/>
        </p:spPr>
        <p:txBody>
          <a:bodyPr wrap="none" rtlCol="0">
            <a:spAutoFit/>
          </a:bodyPr>
          <a:lstStyle/>
          <a:p>
            <a:r>
              <a:rPr lang="en-US" dirty="0" smtClean="0"/>
              <a:t>Plant error: + 55</a:t>
            </a:r>
            <a:endParaRPr lang="en-US" dirty="0"/>
          </a:p>
        </p:txBody>
      </p:sp>
      <p:pic>
        <p:nvPicPr>
          <p:cNvPr id="7" name="Picture 6"/>
          <p:cNvPicPr>
            <a:picLocks noChangeAspect="1"/>
          </p:cNvPicPr>
          <p:nvPr/>
        </p:nvPicPr>
        <p:blipFill>
          <a:blip r:embed="rId5"/>
          <a:stretch>
            <a:fillRect/>
          </a:stretch>
        </p:blipFill>
        <p:spPr>
          <a:xfrm>
            <a:off x="200508" y="4576773"/>
            <a:ext cx="3556000" cy="800100"/>
          </a:xfrm>
          <a:prstGeom prst="rect">
            <a:avLst/>
          </a:prstGeom>
        </p:spPr>
      </p:pic>
      <p:sp>
        <p:nvSpPr>
          <p:cNvPr id="8" name="TextBox 7"/>
          <p:cNvSpPr txBox="1"/>
          <p:nvPr/>
        </p:nvSpPr>
        <p:spPr>
          <a:xfrm>
            <a:off x="169333" y="5704891"/>
            <a:ext cx="3372975" cy="923330"/>
          </a:xfrm>
          <a:prstGeom prst="rect">
            <a:avLst/>
          </a:prstGeom>
          <a:noFill/>
        </p:spPr>
        <p:txBody>
          <a:bodyPr wrap="square" rtlCol="0">
            <a:spAutoFit/>
          </a:bodyPr>
          <a:lstStyle/>
          <a:p>
            <a:r>
              <a:rPr lang="en-US" dirty="0" smtClean="0"/>
              <a:t>Only one pixel… perhaps more is actually </a:t>
            </a:r>
            <a:r>
              <a:rPr lang="en-US" dirty="0" err="1" smtClean="0"/>
              <a:t>agri</a:t>
            </a:r>
            <a:r>
              <a:rPr lang="en-US" dirty="0" smtClean="0"/>
              <a:t>? Maybe a land use classification issue.</a:t>
            </a:r>
            <a:endParaRPr lang="en-US" dirty="0"/>
          </a:p>
        </p:txBody>
      </p:sp>
    </p:spTree>
    <p:extLst>
      <p:ext uri="{BB962C8B-B14F-4D97-AF65-F5344CB8AC3E}">
        <p14:creationId xmlns:p14="http://schemas.microsoft.com/office/powerpoint/2010/main" val="510248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469601"/>
            <a:ext cx="3519319" cy="3273785"/>
          </a:xfrm>
          <a:prstGeom prst="rect">
            <a:avLst/>
          </a:prstGeom>
        </p:spPr>
      </p:pic>
      <p:sp>
        <p:nvSpPr>
          <p:cNvPr id="3" name="TextBox 2"/>
          <p:cNvSpPr txBox="1"/>
          <p:nvPr/>
        </p:nvSpPr>
        <p:spPr>
          <a:xfrm>
            <a:off x="133672" y="100269"/>
            <a:ext cx="8635635" cy="369332"/>
          </a:xfrm>
          <a:prstGeom prst="rect">
            <a:avLst/>
          </a:prstGeom>
          <a:noFill/>
        </p:spPr>
        <p:txBody>
          <a:bodyPr wrap="none" rtlCol="0">
            <a:spAutoFit/>
          </a:bodyPr>
          <a:lstStyle/>
          <a:p>
            <a:r>
              <a:rPr lang="en-US" dirty="0" smtClean="0"/>
              <a:t>Bad polygon: </a:t>
            </a:r>
            <a:r>
              <a:rPr lang="en-US" dirty="0" err="1" smtClean="0"/>
              <a:t>pt</a:t>
            </a:r>
            <a:r>
              <a:rPr lang="en-US" dirty="0" smtClean="0"/>
              <a:t> 159, year 2017 (10 – 70 quarter period included, only Jake’s </a:t>
            </a:r>
            <a:r>
              <a:rPr lang="en-US" dirty="0" err="1" smtClean="0"/>
              <a:t>agri</a:t>
            </a:r>
            <a:r>
              <a:rPr lang="en-US" dirty="0" smtClean="0"/>
              <a:t> included)</a:t>
            </a:r>
            <a:endParaRPr lang="en-US" dirty="0"/>
          </a:p>
        </p:txBody>
      </p:sp>
      <p:pic>
        <p:nvPicPr>
          <p:cNvPr id="4" name="Picture 3"/>
          <p:cNvPicPr>
            <a:picLocks noChangeAspect="1"/>
          </p:cNvPicPr>
          <p:nvPr/>
        </p:nvPicPr>
        <p:blipFill>
          <a:blip r:embed="rId3"/>
          <a:stretch>
            <a:fillRect/>
          </a:stretch>
        </p:blipFill>
        <p:spPr>
          <a:xfrm>
            <a:off x="3741753" y="316867"/>
            <a:ext cx="5087388" cy="2759355"/>
          </a:xfrm>
          <a:prstGeom prst="rect">
            <a:avLst/>
          </a:prstGeom>
        </p:spPr>
      </p:pic>
      <p:pic>
        <p:nvPicPr>
          <p:cNvPr id="5" name="Picture 4"/>
          <p:cNvPicPr>
            <a:picLocks noChangeAspect="1"/>
          </p:cNvPicPr>
          <p:nvPr/>
        </p:nvPicPr>
        <p:blipFill>
          <a:blip r:embed="rId4"/>
          <a:stretch>
            <a:fillRect/>
          </a:stretch>
        </p:blipFill>
        <p:spPr>
          <a:xfrm>
            <a:off x="4797778" y="3545495"/>
            <a:ext cx="4346222" cy="2371958"/>
          </a:xfrm>
          <a:prstGeom prst="rect">
            <a:avLst/>
          </a:prstGeom>
        </p:spPr>
      </p:pic>
      <p:pic>
        <p:nvPicPr>
          <p:cNvPr id="6" name="Picture 5"/>
          <p:cNvPicPr>
            <a:picLocks noChangeAspect="1"/>
          </p:cNvPicPr>
          <p:nvPr/>
        </p:nvPicPr>
        <p:blipFill>
          <a:blip r:embed="rId5"/>
          <a:stretch>
            <a:fillRect/>
          </a:stretch>
        </p:blipFill>
        <p:spPr>
          <a:xfrm>
            <a:off x="28222" y="3743387"/>
            <a:ext cx="3866446" cy="2059302"/>
          </a:xfrm>
          <a:prstGeom prst="rect">
            <a:avLst/>
          </a:prstGeom>
        </p:spPr>
      </p:pic>
      <p:sp>
        <p:nvSpPr>
          <p:cNvPr id="7" name="TextBox 6"/>
          <p:cNvSpPr txBox="1"/>
          <p:nvPr/>
        </p:nvSpPr>
        <p:spPr>
          <a:xfrm>
            <a:off x="284053" y="6250118"/>
            <a:ext cx="1659153" cy="369332"/>
          </a:xfrm>
          <a:prstGeom prst="rect">
            <a:avLst/>
          </a:prstGeom>
          <a:noFill/>
        </p:spPr>
        <p:txBody>
          <a:bodyPr wrap="none" rtlCol="0">
            <a:spAutoFit/>
          </a:bodyPr>
          <a:lstStyle/>
          <a:p>
            <a:r>
              <a:rPr lang="en-US" dirty="0" smtClean="0"/>
              <a:t>Plant error: +23</a:t>
            </a:r>
            <a:endParaRPr lang="en-US" dirty="0"/>
          </a:p>
        </p:txBody>
      </p:sp>
      <p:sp>
        <p:nvSpPr>
          <p:cNvPr id="8" name="TextBox 7"/>
          <p:cNvSpPr txBox="1"/>
          <p:nvPr/>
        </p:nvSpPr>
        <p:spPr>
          <a:xfrm>
            <a:off x="2483555" y="6110111"/>
            <a:ext cx="6488262" cy="369332"/>
          </a:xfrm>
          <a:prstGeom prst="rect">
            <a:avLst/>
          </a:prstGeom>
          <a:noFill/>
        </p:spPr>
        <p:txBody>
          <a:bodyPr wrap="none" rtlCol="0">
            <a:spAutoFit/>
          </a:bodyPr>
          <a:lstStyle/>
          <a:p>
            <a:r>
              <a:rPr lang="en-US" dirty="0" smtClean="0"/>
              <a:t>Not terrible. Planting came much earlier in the EVI peak than usual.</a:t>
            </a:r>
            <a:endParaRPr lang="en-US" dirty="0"/>
          </a:p>
        </p:txBody>
      </p:sp>
    </p:spTree>
    <p:extLst>
      <p:ext uri="{BB962C8B-B14F-4D97-AF65-F5344CB8AC3E}">
        <p14:creationId xmlns:p14="http://schemas.microsoft.com/office/powerpoint/2010/main" val="3356712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3672" y="100269"/>
            <a:ext cx="8635635" cy="369332"/>
          </a:xfrm>
          <a:prstGeom prst="rect">
            <a:avLst/>
          </a:prstGeom>
          <a:noFill/>
        </p:spPr>
        <p:txBody>
          <a:bodyPr wrap="none" rtlCol="0">
            <a:spAutoFit/>
          </a:bodyPr>
          <a:lstStyle/>
          <a:p>
            <a:r>
              <a:rPr lang="en-US" dirty="0" smtClean="0"/>
              <a:t>Bad polygon: </a:t>
            </a:r>
            <a:r>
              <a:rPr lang="en-US" dirty="0" err="1" smtClean="0"/>
              <a:t>pt</a:t>
            </a:r>
            <a:r>
              <a:rPr lang="en-US" dirty="0" smtClean="0"/>
              <a:t> 161, year 2017 (10 – 70 quarter period included, only Jake’s </a:t>
            </a:r>
            <a:r>
              <a:rPr lang="en-US" dirty="0" err="1" smtClean="0"/>
              <a:t>agri</a:t>
            </a:r>
            <a:r>
              <a:rPr lang="en-US" dirty="0" smtClean="0"/>
              <a:t> included)</a:t>
            </a:r>
            <a:endParaRPr lang="en-US" dirty="0"/>
          </a:p>
        </p:txBody>
      </p:sp>
      <p:pic>
        <p:nvPicPr>
          <p:cNvPr id="3" name="Picture 2"/>
          <p:cNvPicPr>
            <a:picLocks noChangeAspect="1"/>
          </p:cNvPicPr>
          <p:nvPr/>
        </p:nvPicPr>
        <p:blipFill>
          <a:blip r:embed="rId2"/>
          <a:stretch>
            <a:fillRect/>
          </a:stretch>
        </p:blipFill>
        <p:spPr>
          <a:xfrm>
            <a:off x="133672" y="469601"/>
            <a:ext cx="4807494" cy="1644230"/>
          </a:xfrm>
          <a:prstGeom prst="rect">
            <a:avLst/>
          </a:prstGeom>
        </p:spPr>
      </p:pic>
      <p:sp>
        <p:nvSpPr>
          <p:cNvPr id="4" name="TextBox 3"/>
          <p:cNvSpPr txBox="1"/>
          <p:nvPr/>
        </p:nvSpPr>
        <p:spPr>
          <a:xfrm>
            <a:off x="66836" y="6450656"/>
            <a:ext cx="1659153" cy="369332"/>
          </a:xfrm>
          <a:prstGeom prst="rect">
            <a:avLst/>
          </a:prstGeom>
          <a:noFill/>
        </p:spPr>
        <p:txBody>
          <a:bodyPr wrap="none" rtlCol="0">
            <a:spAutoFit/>
          </a:bodyPr>
          <a:lstStyle/>
          <a:p>
            <a:r>
              <a:rPr lang="en-US" dirty="0" smtClean="0"/>
              <a:t>Plant error: +91</a:t>
            </a:r>
            <a:endParaRPr lang="en-US" dirty="0"/>
          </a:p>
        </p:txBody>
      </p:sp>
      <p:pic>
        <p:nvPicPr>
          <p:cNvPr id="5" name="Picture 4"/>
          <p:cNvPicPr>
            <a:picLocks noChangeAspect="1"/>
          </p:cNvPicPr>
          <p:nvPr/>
        </p:nvPicPr>
        <p:blipFill>
          <a:blip r:embed="rId3"/>
          <a:stretch>
            <a:fillRect/>
          </a:stretch>
        </p:blipFill>
        <p:spPr>
          <a:xfrm>
            <a:off x="66836" y="2433537"/>
            <a:ext cx="4874330" cy="2575908"/>
          </a:xfrm>
          <a:prstGeom prst="rect">
            <a:avLst/>
          </a:prstGeom>
        </p:spPr>
      </p:pic>
      <p:pic>
        <p:nvPicPr>
          <p:cNvPr id="6" name="Picture 5"/>
          <p:cNvPicPr>
            <a:picLocks noChangeAspect="1"/>
          </p:cNvPicPr>
          <p:nvPr/>
        </p:nvPicPr>
        <p:blipFill>
          <a:blip r:embed="rId4"/>
          <a:stretch>
            <a:fillRect/>
          </a:stretch>
        </p:blipFill>
        <p:spPr>
          <a:xfrm>
            <a:off x="5628806" y="952500"/>
            <a:ext cx="3515193" cy="1903589"/>
          </a:xfrm>
          <a:prstGeom prst="rect">
            <a:avLst/>
          </a:prstGeom>
        </p:spPr>
      </p:pic>
      <p:pic>
        <p:nvPicPr>
          <p:cNvPr id="7" name="Picture 6"/>
          <p:cNvPicPr>
            <a:picLocks noChangeAspect="1"/>
          </p:cNvPicPr>
          <p:nvPr/>
        </p:nvPicPr>
        <p:blipFill>
          <a:blip r:embed="rId5"/>
          <a:stretch>
            <a:fillRect/>
          </a:stretch>
        </p:blipFill>
        <p:spPr>
          <a:xfrm>
            <a:off x="5147991" y="2856089"/>
            <a:ext cx="3996008" cy="2153356"/>
          </a:xfrm>
          <a:prstGeom prst="rect">
            <a:avLst/>
          </a:prstGeom>
        </p:spPr>
      </p:pic>
      <p:pic>
        <p:nvPicPr>
          <p:cNvPr id="8" name="Picture 7"/>
          <p:cNvPicPr>
            <a:picLocks noChangeAspect="1"/>
          </p:cNvPicPr>
          <p:nvPr/>
        </p:nvPicPr>
        <p:blipFill>
          <a:blip r:embed="rId6"/>
          <a:stretch>
            <a:fillRect/>
          </a:stretch>
        </p:blipFill>
        <p:spPr>
          <a:xfrm>
            <a:off x="5221110" y="4809899"/>
            <a:ext cx="3922889" cy="2079047"/>
          </a:xfrm>
          <a:prstGeom prst="rect">
            <a:avLst/>
          </a:prstGeom>
        </p:spPr>
      </p:pic>
      <p:sp>
        <p:nvSpPr>
          <p:cNvPr id="9" name="TextBox 8"/>
          <p:cNvSpPr txBox="1"/>
          <p:nvPr/>
        </p:nvSpPr>
        <p:spPr>
          <a:xfrm>
            <a:off x="133672" y="4850218"/>
            <a:ext cx="4785944" cy="1600438"/>
          </a:xfrm>
          <a:prstGeom prst="rect">
            <a:avLst/>
          </a:prstGeom>
          <a:noFill/>
        </p:spPr>
        <p:txBody>
          <a:bodyPr wrap="square" rtlCol="0">
            <a:spAutoFit/>
          </a:bodyPr>
          <a:lstStyle/>
          <a:p>
            <a:r>
              <a:rPr lang="en-US" sz="1400" dirty="0" smtClean="0"/>
              <a:t>Not many pixels to begin with</a:t>
            </a:r>
          </a:p>
          <a:p>
            <a:r>
              <a:rPr lang="en-US" sz="1400" dirty="0" smtClean="0"/>
              <a:t>Planting came much much earlier than expected; perhaps I missed the first crop and instead calculated planting for the second crop… but that doesn’t explain the position of the reported harvest date, which matches with the second crop, and doesn’t explain why planting happened so late in the first peak. Is it a weed peak? Is it a reporting error?</a:t>
            </a:r>
            <a:endParaRPr lang="en-US" sz="1400" dirty="0"/>
          </a:p>
        </p:txBody>
      </p:sp>
    </p:spTree>
    <p:extLst>
      <p:ext uri="{BB962C8B-B14F-4D97-AF65-F5344CB8AC3E}">
        <p14:creationId xmlns:p14="http://schemas.microsoft.com/office/powerpoint/2010/main" val="7891138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541749"/>
            <a:ext cx="3920067" cy="2450042"/>
          </a:xfrm>
          <a:prstGeom prst="rect">
            <a:avLst/>
          </a:prstGeom>
        </p:spPr>
      </p:pic>
      <p:sp>
        <p:nvSpPr>
          <p:cNvPr id="3" name="TextBox 2"/>
          <p:cNvSpPr txBox="1"/>
          <p:nvPr/>
        </p:nvSpPr>
        <p:spPr>
          <a:xfrm>
            <a:off x="133672" y="100269"/>
            <a:ext cx="8518641" cy="369332"/>
          </a:xfrm>
          <a:prstGeom prst="rect">
            <a:avLst/>
          </a:prstGeom>
          <a:noFill/>
        </p:spPr>
        <p:txBody>
          <a:bodyPr wrap="none" rtlCol="0">
            <a:spAutoFit/>
          </a:bodyPr>
          <a:lstStyle/>
          <a:p>
            <a:r>
              <a:rPr lang="en-US" dirty="0" smtClean="0"/>
              <a:t>Bad polygon: </a:t>
            </a:r>
            <a:r>
              <a:rPr lang="en-US" dirty="0" err="1" smtClean="0"/>
              <a:t>pt</a:t>
            </a:r>
            <a:r>
              <a:rPr lang="en-US" dirty="0" smtClean="0"/>
              <a:t> 21, year 2017 (10 – 70 quarter period included, only Jake’s </a:t>
            </a:r>
            <a:r>
              <a:rPr lang="en-US" dirty="0" err="1" smtClean="0"/>
              <a:t>agri</a:t>
            </a:r>
            <a:r>
              <a:rPr lang="en-US" dirty="0" smtClean="0"/>
              <a:t> included)</a:t>
            </a:r>
            <a:endParaRPr lang="en-US" dirty="0"/>
          </a:p>
        </p:txBody>
      </p:sp>
      <p:sp>
        <p:nvSpPr>
          <p:cNvPr id="4" name="TextBox 3"/>
          <p:cNvSpPr txBox="1"/>
          <p:nvPr/>
        </p:nvSpPr>
        <p:spPr>
          <a:xfrm>
            <a:off x="167090" y="6333675"/>
            <a:ext cx="1720243" cy="369332"/>
          </a:xfrm>
          <a:prstGeom prst="rect">
            <a:avLst/>
          </a:prstGeom>
          <a:noFill/>
        </p:spPr>
        <p:txBody>
          <a:bodyPr wrap="none" rtlCol="0">
            <a:spAutoFit/>
          </a:bodyPr>
          <a:lstStyle/>
          <a:p>
            <a:r>
              <a:rPr lang="en-US" dirty="0" smtClean="0"/>
              <a:t>Plant error = -31</a:t>
            </a:r>
            <a:endParaRPr lang="en-US" dirty="0"/>
          </a:p>
        </p:txBody>
      </p:sp>
      <p:pic>
        <p:nvPicPr>
          <p:cNvPr id="5" name="Picture 4"/>
          <p:cNvPicPr>
            <a:picLocks noChangeAspect="1"/>
          </p:cNvPicPr>
          <p:nvPr/>
        </p:nvPicPr>
        <p:blipFill>
          <a:blip r:embed="rId3"/>
          <a:stretch>
            <a:fillRect/>
          </a:stretch>
        </p:blipFill>
        <p:spPr>
          <a:xfrm>
            <a:off x="3920067" y="550980"/>
            <a:ext cx="4906959" cy="2633133"/>
          </a:xfrm>
          <a:prstGeom prst="rect">
            <a:avLst/>
          </a:prstGeom>
        </p:spPr>
      </p:pic>
      <p:pic>
        <p:nvPicPr>
          <p:cNvPr id="6" name="Picture 5"/>
          <p:cNvPicPr>
            <a:picLocks noChangeAspect="1"/>
          </p:cNvPicPr>
          <p:nvPr/>
        </p:nvPicPr>
        <p:blipFill>
          <a:blip r:embed="rId4"/>
          <a:stretch>
            <a:fillRect/>
          </a:stretch>
        </p:blipFill>
        <p:spPr>
          <a:xfrm>
            <a:off x="3697111" y="2991792"/>
            <a:ext cx="3438370" cy="1820098"/>
          </a:xfrm>
          <a:prstGeom prst="rect">
            <a:avLst/>
          </a:prstGeom>
        </p:spPr>
      </p:pic>
      <p:pic>
        <p:nvPicPr>
          <p:cNvPr id="7" name="Picture 6"/>
          <p:cNvPicPr>
            <a:picLocks noChangeAspect="1"/>
          </p:cNvPicPr>
          <p:nvPr/>
        </p:nvPicPr>
        <p:blipFill>
          <a:blip r:embed="rId5"/>
          <a:stretch>
            <a:fillRect/>
          </a:stretch>
        </p:blipFill>
        <p:spPr>
          <a:xfrm>
            <a:off x="0" y="2991792"/>
            <a:ext cx="3441239" cy="1820098"/>
          </a:xfrm>
          <a:prstGeom prst="rect">
            <a:avLst/>
          </a:prstGeom>
        </p:spPr>
      </p:pic>
      <p:pic>
        <p:nvPicPr>
          <p:cNvPr id="8" name="Picture 7"/>
          <p:cNvPicPr>
            <a:picLocks noChangeAspect="1"/>
          </p:cNvPicPr>
          <p:nvPr/>
        </p:nvPicPr>
        <p:blipFill>
          <a:blip r:embed="rId6"/>
          <a:stretch>
            <a:fillRect/>
          </a:stretch>
        </p:blipFill>
        <p:spPr>
          <a:xfrm>
            <a:off x="360881" y="4361884"/>
            <a:ext cx="3703120" cy="1971791"/>
          </a:xfrm>
          <a:prstGeom prst="rect">
            <a:avLst/>
          </a:prstGeom>
        </p:spPr>
      </p:pic>
      <p:sp>
        <p:nvSpPr>
          <p:cNvPr id="9" name="TextBox 8"/>
          <p:cNvSpPr txBox="1"/>
          <p:nvPr/>
        </p:nvSpPr>
        <p:spPr>
          <a:xfrm>
            <a:off x="2723567" y="6367098"/>
            <a:ext cx="1960430" cy="369332"/>
          </a:xfrm>
          <a:prstGeom prst="rect">
            <a:avLst/>
          </a:prstGeom>
          <a:noFill/>
        </p:spPr>
        <p:txBody>
          <a:bodyPr wrap="none" rtlCol="0">
            <a:spAutoFit/>
          </a:bodyPr>
          <a:lstStyle/>
          <a:p>
            <a:r>
              <a:rPr lang="en-US" dirty="0" smtClean="0"/>
              <a:t>Harvest error = -61</a:t>
            </a:r>
            <a:endParaRPr lang="en-US" dirty="0"/>
          </a:p>
        </p:txBody>
      </p:sp>
      <p:sp>
        <p:nvSpPr>
          <p:cNvPr id="10" name="TextBox 9"/>
          <p:cNvSpPr txBox="1"/>
          <p:nvPr/>
        </p:nvSpPr>
        <p:spPr>
          <a:xfrm>
            <a:off x="4741333" y="5065889"/>
            <a:ext cx="3344334" cy="923330"/>
          </a:xfrm>
          <a:prstGeom prst="rect">
            <a:avLst/>
          </a:prstGeom>
          <a:noFill/>
        </p:spPr>
        <p:txBody>
          <a:bodyPr wrap="square" rtlCol="0">
            <a:spAutoFit/>
          </a:bodyPr>
          <a:lstStyle/>
          <a:p>
            <a:r>
              <a:rPr lang="en-US" dirty="0" smtClean="0"/>
              <a:t>Satellite data is pretty bad. Perhaps more RS products would help.</a:t>
            </a:r>
            <a:endParaRPr lang="en-US" dirty="0"/>
          </a:p>
        </p:txBody>
      </p:sp>
    </p:spTree>
    <p:extLst>
      <p:ext uri="{BB962C8B-B14F-4D97-AF65-F5344CB8AC3E}">
        <p14:creationId xmlns:p14="http://schemas.microsoft.com/office/powerpoint/2010/main" val="39937510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3672" y="100269"/>
            <a:ext cx="8635635" cy="369332"/>
          </a:xfrm>
          <a:prstGeom prst="rect">
            <a:avLst/>
          </a:prstGeom>
          <a:noFill/>
        </p:spPr>
        <p:txBody>
          <a:bodyPr wrap="none" rtlCol="0">
            <a:spAutoFit/>
          </a:bodyPr>
          <a:lstStyle/>
          <a:p>
            <a:r>
              <a:rPr lang="en-US" dirty="0" smtClean="0"/>
              <a:t>Bad polygon: </a:t>
            </a:r>
            <a:r>
              <a:rPr lang="en-US" dirty="0" err="1" smtClean="0"/>
              <a:t>pt</a:t>
            </a:r>
            <a:r>
              <a:rPr lang="en-US" dirty="0" smtClean="0"/>
              <a:t> 190, year 2017 (10 – 70 quarter period included, only Jake’s </a:t>
            </a:r>
            <a:r>
              <a:rPr lang="en-US" dirty="0" err="1" smtClean="0"/>
              <a:t>agri</a:t>
            </a:r>
            <a:r>
              <a:rPr lang="en-US" dirty="0" smtClean="0"/>
              <a:t> included)</a:t>
            </a:r>
            <a:endParaRPr lang="en-US" dirty="0"/>
          </a:p>
        </p:txBody>
      </p:sp>
      <p:sp>
        <p:nvSpPr>
          <p:cNvPr id="3" name="TextBox 2"/>
          <p:cNvSpPr txBox="1"/>
          <p:nvPr/>
        </p:nvSpPr>
        <p:spPr>
          <a:xfrm>
            <a:off x="167090" y="6266829"/>
            <a:ext cx="1720243" cy="369332"/>
          </a:xfrm>
          <a:prstGeom prst="rect">
            <a:avLst/>
          </a:prstGeom>
          <a:noFill/>
        </p:spPr>
        <p:txBody>
          <a:bodyPr wrap="none" rtlCol="0">
            <a:spAutoFit/>
          </a:bodyPr>
          <a:lstStyle/>
          <a:p>
            <a:r>
              <a:rPr lang="en-US" dirty="0" smtClean="0"/>
              <a:t>Plant error = -39</a:t>
            </a:r>
            <a:endParaRPr lang="en-US" dirty="0"/>
          </a:p>
        </p:txBody>
      </p:sp>
      <p:pic>
        <p:nvPicPr>
          <p:cNvPr id="4" name="Picture 3"/>
          <p:cNvPicPr>
            <a:picLocks noChangeAspect="1"/>
          </p:cNvPicPr>
          <p:nvPr/>
        </p:nvPicPr>
        <p:blipFill>
          <a:blip r:embed="rId2"/>
          <a:stretch>
            <a:fillRect/>
          </a:stretch>
        </p:blipFill>
        <p:spPr>
          <a:xfrm>
            <a:off x="133672" y="651934"/>
            <a:ext cx="3316303" cy="2523066"/>
          </a:xfrm>
          <a:prstGeom prst="rect">
            <a:avLst/>
          </a:prstGeom>
        </p:spPr>
      </p:pic>
      <p:pic>
        <p:nvPicPr>
          <p:cNvPr id="5" name="Picture 4"/>
          <p:cNvPicPr>
            <a:picLocks noChangeAspect="1"/>
          </p:cNvPicPr>
          <p:nvPr/>
        </p:nvPicPr>
        <p:blipFill>
          <a:blip r:embed="rId3"/>
          <a:stretch>
            <a:fillRect/>
          </a:stretch>
        </p:blipFill>
        <p:spPr>
          <a:xfrm>
            <a:off x="3628028" y="469601"/>
            <a:ext cx="5414418" cy="2888843"/>
          </a:xfrm>
          <a:prstGeom prst="rect">
            <a:avLst/>
          </a:prstGeom>
        </p:spPr>
      </p:pic>
      <p:sp>
        <p:nvSpPr>
          <p:cNvPr id="6" name="TextBox 5"/>
          <p:cNvSpPr txBox="1"/>
          <p:nvPr/>
        </p:nvSpPr>
        <p:spPr>
          <a:xfrm>
            <a:off x="3208128" y="6567637"/>
            <a:ext cx="1960430" cy="369332"/>
          </a:xfrm>
          <a:prstGeom prst="rect">
            <a:avLst/>
          </a:prstGeom>
          <a:noFill/>
        </p:spPr>
        <p:txBody>
          <a:bodyPr wrap="none" rtlCol="0">
            <a:spAutoFit/>
          </a:bodyPr>
          <a:lstStyle/>
          <a:p>
            <a:r>
              <a:rPr lang="en-US" dirty="0" smtClean="0"/>
              <a:t>Harvest error = -63</a:t>
            </a:r>
            <a:endParaRPr lang="en-US" dirty="0"/>
          </a:p>
        </p:txBody>
      </p:sp>
      <p:sp>
        <p:nvSpPr>
          <p:cNvPr id="7" name="TextBox 6"/>
          <p:cNvSpPr txBox="1"/>
          <p:nvPr/>
        </p:nvSpPr>
        <p:spPr>
          <a:xfrm>
            <a:off x="2305842" y="5732060"/>
            <a:ext cx="6158582" cy="646331"/>
          </a:xfrm>
          <a:prstGeom prst="rect">
            <a:avLst/>
          </a:prstGeom>
          <a:noFill/>
        </p:spPr>
        <p:txBody>
          <a:bodyPr wrap="none" rtlCol="0">
            <a:spAutoFit/>
          </a:bodyPr>
          <a:lstStyle/>
          <a:p>
            <a:r>
              <a:rPr lang="en-US" dirty="0" smtClean="0"/>
              <a:t>There’s nothing in this polygon… how did there be an estimate?</a:t>
            </a:r>
          </a:p>
          <a:p>
            <a:r>
              <a:rPr lang="en-US" dirty="0" smtClean="0"/>
              <a:t>Need to be getting rid of polygons like this…</a:t>
            </a:r>
            <a:endParaRPr lang="en-US" dirty="0"/>
          </a:p>
        </p:txBody>
      </p:sp>
    </p:spTree>
    <p:extLst>
      <p:ext uri="{BB962C8B-B14F-4D97-AF65-F5344CB8AC3E}">
        <p14:creationId xmlns:p14="http://schemas.microsoft.com/office/powerpoint/2010/main" val="40854783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3672" y="100269"/>
            <a:ext cx="8752629" cy="369332"/>
          </a:xfrm>
          <a:prstGeom prst="rect">
            <a:avLst/>
          </a:prstGeom>
          <a:noFill/>
        </p:spPr>
        <p:txBody>
          <a:bodyPr wrap="none" rtlCol="0">
            <a:spAutoFit/>
          </a:bodyPr>
          <a:lstStyle/>
          <a:p>
            <a:r>
              <a:rPr lang="en-US" dirty="0" smtClean="0"/>
              <a:t>Bad polygon: </a:t>
            </a:r>
            <a:r>
              <a:rPr lang="en-US" dirty="0" err="1" smtClean="0"/>
              <a:t>pt</a:t>
            </a:r>
            <a:r>
              <a:rPr lang="en-US" dirty="0" smtClean="0"/>
              <a:t> 482, year 2017 (10 – 70 quarter period included, only Jake’s </a:t>
            </a:r>
            <a:r>
              <a:rPr lang="en-US" dirty="0" err="1" smtClean="0"/>
              <a:t>agri</a:t>
            </a:r>
            <a:r>
              <a:rPr lang="en-US" dirty="0" smtClean="0"/>
              <a:t> included)</a:t>
            </a:r>
            <a:endParaRPr lang="en-US" dirty="0"/>
          </a:p>
        </p:txBody>
      </p:sp>
      <p:pic>
        <p:nvPicPr>
          <p:cNvPr id="3" name="Picture 2"/>
          <p:cNvPicPr>
            <a:picLocks noChangeAspect="1"/>
          </p:cNvPicPr>
          <p:nvPr/>
        </p:nvPicPr>
        <p:blipFill>
          <a:blip r:embed="rId2"/>
          <a:stretch>
            <a:fillRect/>
          </a:stretch>
        </p:blipFill>
        <p:spPr>
          <a:xfrm>
            <a:off x="133672" y="534945"/>
            <a:ext cx="2647612" cy="2611833"/>
          </a:xfrm>
          <a:prstGeom prst="rect">
            <a:avLst/>
          </a:prstGeom>
        </p:spPr>
      </p:pic>
      <p:sp>
        <p:nvSpPr>
          <p:cNvPr id="4" name="TextBox 3"/>
          <p:cNvSpPr txBox="1"/>
          <p:nvPr/>
        </p:nvSpPr>
        <p:spPr>
          <a:xfrm>
            <a:off x="200508" y="6116425"/>
            <a:ext cx="1659153" cy="369332"/>
          </a:xfrm>
          <a:prstGeom prst="rect">
            <a:avLst/>
          </a:prstGeom>
          <a:noFill/>
        </p:spPr>
        <p:txBody>
          <a:bodyPr wrap="none" rtlCol="0">
            <a:spAutoFit/>
          </a:bodyPr>
          <a:lstStyle/>
          <a:p>
            <a:r>
              <a:rPr lang="en-US" dirty="0" smtClean="0"/>
              <a:t>Plant error: +21</a:t>
            </a:r>
            <a:endParaRPr lang="en-US" dirty="0"/>
          </a:p>
        </p:txBody>
      </p:sp>
      <p:pic>
        <p:nvPicPr>
          <p:cNvPr id="5" name="Picture 4"/>
          <p:cNvPicPr>
            <a:picLocks noChangeAspect="1"/>
          </p:cNvPicPr>
          <p:nvPr/>
        </p:nvPicPr>
        <p:blipFill>
          <a:blip r:embed="rId3"/>
          <a:stretch>
            <a:fillRect/>
          </a:stretch>
        </p:blipFill>
        <p:spPr>
          <a:xfrm>
            <a:off x="4557889" y="3654980"/>
            <a:ext cx="4586111" cy="2461445"/>
          </a:xfrm>
          <a:prstGeom prst="rect">
            <a:avLst/>
          </a:prstGeom>
        </p:spPr>
      </p:pic>
      <p:pic>
        <p:nvPicPr>
          <p:cNvPr id="6" name="Picture 5"/>
          <p:cNvPicPr>
            <a:picLocks noChangeAspect="1"/>
          </p:cNvPicPr>
          <p:nvPr/>
        </p:nvPicPr>
        <p:blipFill>
          <a:blip r:embed="rId4"/>
          <a:stretch>
            <a:fillRect/>
          </a:stretch>
        </p:blipFill>
        <p:spPr>
          <a:xfrm>
            <a:off x="1" y="3654980"/>
            <a:ext cx="4416778" cy="2326611"/>
          </a:xfrm>
          <a:prstGeom prst="rect">
            <a:avLst/>
          </a:prstGeom>
        </p:spPr>
      </p:pic>
      <p:pic>
        <p:nvPicPr>
          <p:cNvPr id="7" name="Picture 6"/>
          <p:cNvPicPr>
            <a:picLocks noChangeAspect="1"/>
          </p:cNvPicPr>
          <p:nvPr/>
        </p:nvPicPr>
        <p:blipFill>
          <a:blip r:embed="rId5"/>
          <a:stretch>
            <a:fillRect/>
          </a:stretch>
        </p:blipFill>
        <p:spPr>
          <a:xfrm>
            <a:off x="3594635" y="534945"/>
            <a:ext cx="5119583" cy="2785410"/>
          </a:xfrm>
          <a:prstGeom prst="rect">
            <a:avLst/>
          </a:prstGeom>
        </p:spPr>
      </p:pic>
      <p:sp>
        <p:nvSpPr>
          <p:cNvPr id="8" name="TextBox 7"/>
          <p:cNvSpPr txBox="1"/>
          <p:nvPr/>
        </p:nvSpPr>
        <p:spPr>
          <a:xfrm>
            <a:off x="2568222" y="6561667"/>
            <a:ext cx="5475553" cy="369332"/>
          </a:xfrm>
          <a:prstGeom prst="rect">
            <a:avLst/>
          </a:prstGeom>
          <a:noFill/>
        </p:spPr>
        <p:txBody>
          <a:bodyPr wrap="none" rtlCol="0">
            <a:spAutoFit/>
          </a:bodyPr>
          <a:lstStyle/>
          <a:p>
            <a:r>
              <a:rPr lang="en-US" dirty="0" smtClean="0"/>
              <a:t>Plant date is a bit earlier than expected for the EVI curve </a:t>
            </a:r>
            <a:endParaRPr lang="en-US" dirty="0"/>
          </a:p>
        </p:txBody>
      </p:sp>
    </p:spTree>
    <p:extLst>
      <p:ext uri="{BB962C8B-B14F-4D97-AF65-F5344CB8AC3E}">
        <p14:creationId xmlns:p14="http://schemas.microsoft.com/office/powerpoint/2010/main" val="2002795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3672" y="100269"/>
            <a:ext cx="8518641" cy="369332"/>
          </a:xfrm>
          <a:prstGeom prst="rect">
            <a:avLst/>
          </a:prstGeom>
          <a:noFill/>
        </p:spPr>
        <p:txBody>
          <a:bodyPr wrap="none" rtlCol="0">
            <a:spAutoFit/>
          </a:bodyPr>
          <a:lstStyle/>
          <a:p>
            <a:r>
              <a:rPr lang="en-US" dirty="0" smtClean="0"/>
              <a:t>Bad polygon: </a:t>
            </a:r>
            <a:r>
              <a:rPr lang="en-US" dirty="0" err="1" smtClean="0"/>
              <a:t>pt</a:t>
            </a:r>
            <a:r>
              <a:rPr lang="en-US" dirty="0" smtClean="0"/>
              <a:t> 19, year 2017 (10 – 70 quarter period included, only Jake’s </a:t>
            </a:r>
            <a:r>
              <a:rPr lang="en-US" dirty="0" err="1" smtClean="0"/>
              <a:t>agri</a:t>
            </a:r>
            <a:r>
              <a:rPr lang="en-US" dirty="0" smtClean="0"/>
              <a:t> included)</a:t>
            </a:r>
            <a:endParaRPr lang="en-US" dirty="0"/>
          </a:p>
        </p:txBody>
      </p:sp>
      <p:sp>
        <p:nvSpPr>
          <p:cNvPr id="3" name="TextBox 2"/>
          <p:cNvSpPr txBox="1"/>
          <p:nvPr/>
        </p:nvSpPr>
        <p:spPr>
          <a:xfrm>
            <a:off x="233926" y="5832329"/>
            <a:ext cx="1659153" cy="369332"/>
          </a:xfrm>
          <a:prstGeom prst="rect">
            <a:avLst/>
          </a:prstGeom>
          <a:noFill/>
        </p:spPr>
        <p:txBody>
          <a:bodyPr wrap="none" rtlCol="0">
            <a:spAutoFit/>
          </a:bodyPr>
          <a:lstStyle/>
          <a:p>
            <a:r>
              <a:rPr lang="en-US" dirty="0" smtClean="0"/>
              <a:t>Plant error: +19</a:t>
            </a:r>
            <a:endParaRPr lang="en-US" dirty="0"/>
          </a:p>
        </p:txBody>
      </p:sp>
      <p:pic>
        <p:nvPicPr>
          <p:cNvPr id="4" name="Picture 3"/>
          <p:cNvPicPr>
            <a:picLocks noChangeAspect="1"/>
          </p:cNvPicPr>
          <p:nvPr/>
        </p:nvPicPr>
        <p:blipFill>
          <a:blip r:embed="rId2"/>
          <a:stretch>
            <a:fillRect/>
          </a:stretch>
        </p:blipFill>
        <p:spPr>
          <a:xfrm>
            <a:off x="306672" y="738841"/>
            <a:ext cx="3048000" cy="2679700"/>
          </a:xfrm>
          <a:prstGeom prst="rect">
            <a:avLst/>
          </a:prstGeom>
        </p:spPr>
      </p:pic>
      <p:pic>
        <p:nvPicPr>
          <p:cNvPr id="5" name="Picture 4"/>
          <p:cNvPicPr>
            <a:picLocks noChangeAspect="1"/>
          </p:cNvPicPr>
          <p:nvPr/>
        </p:nvPicPr>
        <p:blipFill>
          <a:blip r:embed="rId3"/>
          <a:stretch>
            <a:fillRect/>
          </a:stretch>
        </p:blipFill>
        <p:spPr>
          <a:xfrm>
            <a:off x="233926" y="3118148"/>
            <a:ext cx="4191000" cy="2223521"/>
          </a:xfrm>
          <a:prstGeom prst="rect">
            <a:avLst/>
          </a:prstGeom>
        </p:spPr>
      </p:pic>
      <p:pic>
        <p:nvPicPr>
          <p:cNvPr id="6" name="Picture 5"/>
          <p:cNvPicPr>
            <a:picLocks noChangeAspect="1"/>
          </p:cNvPicPr>
          <p:nvPr/>
        </p:nvPicPr>
        <p:blipFill>
          <a:blip r:embed="rId4"/>
          <a:stretch>
            <a:fillRect/>
          </a:stretch>
        </p:blipFill>
        <p:spPr>
          <a:xfrm>
            <a:off x="4995333" y="3306032"/>
            <a:ext cx="4148667" cy="2196093"/>
          </a:xfrm>
          <a:prstGeom prst="rect">
            <a:avLst/>
          </a:prstGeom>
        </p:spPr>
      </p:pic>
      <p:pic>
        <p:nvPicPr>
          <p:cNvPr id="7" name="Picture 6"/>
          <p:cNvPicPr>
            <a:picLocks noChangeAspect="1"/>
          </p:cNvPicPr>
          <p:nvPr/>
        </p:nvPicPr>
        <p:blipFill>
          <a:blip r:embed="rId5"/>
          <a:stretch>
            <a:fillRect/>
          </a:stretch>
        </p:blipFill>
        <p:spPr>
          <a:xfrm>
            <a:off x="3993444" y="674528"/>
            <a:ext cx="5150556" cy="2744013"/>
          </a:xfrm>
          <a:prstGeom prst="rect">
            <a:avLst/>
          </a:prstGeom>
        </p:spPr>
      </p:pic>
      <p:sp>
        <p:nvSpPr>
          <p:cNvPr id="8" name="TextBox 7"/>
          <p:cNvSpPr txBox="1"/>
          <p:nvPr/>
        </p:nvSpPr>
        <p:spPr>
          <a:xfrm>
            <a:off x="3287889" y="5954889"/>
            <a:ext cx="5704920" cy="369332"/>
          </a:xfrm>
          <a:prstGeom prst="rect">
            <a:avLst/>
          </a:prstGeom>
          <a:noFill/>
        </p:spPr>
        <p:txBody>
          <a:bodyPr wrap="none" rtlCol="0">
            <a:spAutoFit/>
          </a:bodyPr>
          <a:lstStyle/>
          <a:p>
            <a:r>
              <a:rPr lang="en-US" dirty="0" smtClean="0"/>
              <a:t>Plant date is a bit earlier than expected given the EVI curve</a:t>
            </a:r>
            <a:endParaRPr lang="en-US" dirty="0"/>
          </a:p>
        </p:txBody>
      </p:sp>
    </p:spTree>
    <p:extLst>
      <p:ext uri="{BB962C8B-B14F-4D97-AF65-F5344CB8AC3E}">
        <p14:creationId xmlns:p14="http://schemas.microsoft.com/office/powerpoint/2010/main" val="810843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3672" y="100269"/>
            <a:ext cx="8635635" cy="369332"/>
          </a:xfrm>
          <a:prstGeom prst="rect">
            <a:avLst/>
          </a:prstGeom>
          <a:noFill/>
        </p:spPr>
        <p:txBody>
          <a:bodyPr wrap="none" rtlCol="0">
            <a:spAutoFit/>
          </a:bodyPr>
          <a:lstStyle/>
          <a:p>
            <a:r>
              <a:rPr lang="en-US" dirty="0" smtClean="0"/>
              <a:t>Bad polygon: </a:t>
            </a:r>
            <a:r>
              <a:rPr lang="en-US" dirty="0" err="1" smtClean="0"/>
              <a:t>pt</a:t>
            </a:r>
            <a:r>
              <a:rPr lang="en-US" dirty="0" smtClean="0"/>
              <a:t> 151, year 2017 (10 – 70 quarter period included, only Jake’s </a:t>
            </a:r>
            <a:r>
              <a:rPr lang="en-US" dirty="0" err="1" smtClean="0"/>
              <a:t>agri</a:t>
            </a:r>
            <a:r>
              <a:rPr lang="en-US" dirty="0" smtClean="0"/>
              <a:t> included)</a:t>
            </a:r>
            <a:endParaRPr lang="en-US" dirty="0"/>
          </a:p>
        </p:txBody>
      </p:sp>
      <p:pic>
        <p:nvPicPr>
          <p:cNvPr id="3" name="Picture 2"/>
          <p:cNvPicPr>
            <a:picLocks noChangeAspect="1"/>
          </p:cNvPicPr>
          <p:nvPr/>
        </p:nvPicPr>
        <p:blipFill>
          <a:blip r:embed="rId2"/>
          <a:stretch>
            <a:fillRect/>
          </a:stretch>
        </p:blipFill>
        <p:spPr>
          <a:xfrm>
            <a:off x="133672" y="839453"/>
            <a:ext cx="2032000" cy="2438400"/>
          </a:xfrm>
          <a:prstGeom prst="rect">
            <a:avLst/>
          </a:prstGeom>
        </p:spPr>
      </p:pic>
      <p:pic>
        <p:nvPicPr>
          <p:cNvPr id="4" name="Picture 3"/>
          <p:cNvPicPr>
            <a:picLocks noChangeAspect="1"/>
          </p:cNvPicPr>
          <p:nvPr/>
        </p:nvPicPr>
        <p:blipFill>
          <a:blip r:embed="rId3"/>
          <a:stretch>
            <a:fillRect/>
          </a:stretch>
        </p:blipFill>
        <p:spPr>
          <a:xfrm>
            <a:off x="479778" y="3626556"/>
            <a:ext cx="3704006" cy="1959078"/>
          </a:xfrm>
          <a:prstGeom prst="rect">
            <a:avLst/>
          </a:prstGeom>
        </p:spPr>
      </p:pic>
      <p:sp>
        <p:nvSpPr>
          <p:cNvPr id="5" name="TextBox 4"/>
          <p:cNvSpPr txBox="1"/>
          <p:nvPr/>
        </p:nvSpPr>
        <p:spPr>
          <a:xfrm>
            <a:off x="300762" y="6250118"/>
            <a:ext cx="1659153" cy="369332"/>
          </a:xfrm>
          <a:prstGeom prst="rect">
            <a:avLst/>
          </a:prstGeom>
          <a:noFill/>
        </p:spPr>
        <p:txBody>
          <a:bodyPr wrap="none" rtlCol="0">
            <a:spAutoFit/>
          </a:bodyPr>
          <a:lstStyle/>
          <a:p>
            <a:r>
              <a:rPr lang="en-US" dirty="0" smtClean="0"/>
              <a:t>Plant error: +27</a:t>
            </a:r>
            <a:endParaRPr lang="en-US" dirty="0"/>
          </a:p>
        </p:txBody>
      </p:sp>
      <p:pic>
        <p:nvPicPr>
          <p:cNvPr id="6" name="Picture 5"/>
          <p:cNvPicPr>
            <a:picLocks noChangeAspect="1"/>
          </p:cNvPicPr>
          <p:nvPr/>
        </p:nvPicPr>
        <p:blipFill>
          <a:blip r:embed="rId4"/>
          <a:stretch>
            <a:fillRect/>
          </a:stretch>
        </p:blipFill>
        <p:spPr>
          <a:xfrm>
            <a:off x="4775863" y="3626556"/>
            <a:ext cx="3993444" cy="2161311"/>
          </a:xfrm>
          <a:prstGeom prst="rect">
            <a:avLst/>
          </a:prstGeom>
        </p:spPr>
      </p:pic>
      <p:pic>
        <p:nvPicPr>
          <p:cNvPr id="7" name="Picture 6"/>
          <p:cNvPicPr>
            <a:picLocks noChangeAspect="1"/>
          </p:cNvPicPr>
          <p:nvPr/>
        </p:nvPicPr>
        <p:blipFill>
          <a:blip r:embed="rId5"/>
          <a:stretch>
            <a:fillRect/>
          </a:stretch>
        </p:blipFill>
        <p:spPr>
          <a:xfrm>
            <a:off x="3704006" y="853564"/>
            <a:ext cx="4550429" cy="2424289"/>
          </a:xfrm>
          <a:prstGeom prst="rect">
            <a:avLst/>
          </a:prstGeom>
        </p:spPr>
      </p:pic>
      <p:sp>
        <p:nvSpPr>
          <p:cNvPr id="8" name="TextBox 7"/>
          <p:cNvSpPr txBox="1"/>
          <p:nvPr/>
        </p:nvSpPr>
        <p:spPr>
          <a:xfrm>
            <a:off x="3019779" y="5973119"/>
            <a:ext cx="5926666" cy="646331"/>
          </a:xfrm>
          <a:prstGeom prst="rect">
            <a:avLst/>
          </a:prstGeom>
          <a:noFill/>
        </p:spPr>
        <p:txBody>
          <a:bodyPr wrap="square" rtlCol="0">
            <a:spAutoFit/>
          </a:bodyPr>
          <a:lstStyle/>
          <a:p>
            <a:r>
              <a:rPr lang="en-US" dirty="0" smtClean="0"/>
              <a:t>Plant date is way earlier than expected, given EVI. Perhaps this is also an issue with picking out natural vegetation?</a:t>
            </a:r>
            <a:endParaRPr lang="en-US" dirty="0"/>
          </a:p>
        </p:txBody>
      </p:sp>
    </p:spTree>
    <p:extLst>
      <p:ext uri="{BB962C8B-B14F-4D97-AF65-F5344CB8AC3E}">
        <p14:creationId xmlns:p14="http://schemas.microsoft.com/office/powerpoint/2010/main" val="16241310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3672" y="100269"/>
            <a:ext cx="8635635" cy="369332"/>
          </a:xfrm>
          <a:prstGeom prst="rect">
            <a:avLst/>
          </a:prstGeom>
          <a:noFill/>
        </p:spPr>
        <p:txBody>
          <a:bodyPr wrap="none" rtlCol="0">
            <a:spAutoFit/>
          </a:bodyPr>
          <a:lstStyle/>
          <a:p>
            <a:r>
              <a:rPr lang="en-US" dirty="0" smtClean="0"/>
              <a:t>Bad polygon: </a:t>
            </a:r>
            <a:r>
              <a:rPr lang="en-US" dirty="0" err="1" smtClean="0"/>
              <a:t>pt</a:t>
            </a:r>
            <a:r>
              <a:rPr lang="en-US" dirty="0" smtClean="0"/>
              <a:t> 155, year 2017 (10 – 70 quarter period included, only Jake’s </a:t>
            </a:r>
            <a:r>
              <a:rPr lang="en-US" dirty="0" err="1" smtClean="0"/>
              <a:t>agri</a:t>
            </a:r>
            <a:r>
              <a:rPr lang="en-US" dirty="0" smtClean="0"/>
              <a:t> included)</a:t>
            </a:r>
            <a:endParaRPr lang="en-US" dirty="0"/>
          </a:p>
        </p:txBody>
      </p:sp>
      <p:sp>
        <p:nvSpPr>
          <p:cNvPr id="3" name="TextBox 2"/>
          <p:cNvSpPr txBox="1"/>
          <p:nvPr/>
        </p:nvSpPr>
        <p:spPr>
          <a:xfrm>
            <a:off x="367598" y="5798906"/>
            <a:ext cx="1659429" cy="369332"/>
          </a:xfrm>
          <a:prstGeom prst="rect">
            <a:avLst/>
          </a:prstGeom>
          <a:noFill/>
        </p:spPr>
        <p:txBody>
          <a:bodyPr wrap="none" rtlCol="0">
            <a:spAutoFit/>
          </a:bodyPr>
          <a:lstStyle/>
          <a:p>
            <a:r>
              <a:rPr lang="en-US" dirty="0" smtClean="0"/>
              <a:t>Plant error: +24</a:t>
            </a:r>
            <a:endParaRPr lang="en-US" dirty="0"/>
          </a:p>
        </p:txBody>
      </p:sp>
      <p:pic>
        <p:nvPicPr>
          <p:cNvPr id="4" name="Picture 3"/>
          <p:cNvPicPr>
            <a:picLocks noChangeAspect="1"/>
          </p:cNvPicPr>
          <p:nvPr/>
        </p:nvPicPr>
        <p:blipFill>
          <a:blip r:embed="rId2"/>
          <a:stretch>
            <a:fillRect/>
          </a:stretch>
        </p:blipFill>
        <p:spPr>
          <a:xfrm>
            <a:off x="367598" y="770467"/>
            <a:ext cx="2413000" cy="2184400"/>
          </a:xfrm>
          <a:prstGeom prst="rect">
            <a:avLst/>
          </a:prstGeom>
        </p:spPr>
      </p:pic>
      <p:pic>
        <p:nvPicPr>
          <p:cNvPr id="5" name="Picture 4"/>
          <p:cNvPicPr>
            <a:picLocks noChangeAspect="1"/>
          </p:cNvPicPr>
          <p:nvPr/>
        </p:nvPicPr>
        <p:blipFill>
          <a:blip r:embed="rId3"/>
          <a:stretch>
            <a:fillRect/>
          </a:stretch>
        </p:blipFill>
        <p:spPr>
          <a:xfrm>
            <a:off x="3259666" y="568678"/>
            <a:ext cx="5361657" cy="2860322"/>
          </a:xfrm>
          <a:prstGeom prst="rect">
            <a:avLst/>
          </a:prstGeom>
        </p:spPr>
      </p:pic>
      <p:pic>
        <p:nvPicPr>
          <p:cNvPr id="6" name="Picture 5"/>
          <p:cNvPicPr>
            <a:picLocks noChangeAspect="1"/>
          </p:cNvPicPr>
          <p:nvPr/>
        </p:nvPicPr>
        <p:blipFill>
          <a:blip r:embed="rId4"/>
          <a:stretch>
            <a:fillRect/>
          </a:stretch>
        </p:blipFill>
        <p:spPr>
          <a:xfrm>
            <a:off x="0" y="3553454"/>
            <a:ext cx="4147535" cy="2245452"/>
          </a:xfrm>
          <a:prstGeom prst="rect">
            <a:avLst/>
          </a:prstGeom>
        </p:spPr>
      </p:pic>
      <p:pic>
        <p:nvPicPr>
          <p:cNvPr id="7" name="Picture 6"/>
          <p:cNvPicPr>
            <a:picLocks noChangeAspect="1"/>
          </p:cNvPicPr>
          <p:nvPr/>
        </p:nvPicPr>
        <p:blipFill>
          <a:blip r:embed="rId5"/>
          <a:stretch>
            <a:fillRect/>
          </a:stretch>
        </p:blipFill>
        <p:spPr>
          <a:xfrm>
            <a:off x="4811889" y="3553454"/>
            <a:ext cx="4332110" cy="2307319"/>
          </a:xfrm>
          <a:prstGeom prst="rect">
            <a:avLst/>
          </a:prstGeom>
        </p:spPr>
      </p:pic>
      <p:sp>
        <p:nvSpPr>
          <p:cNvPr id="9" name="TextBox 8"/>
          <p:cNvSpPr txBox="1"/>
          <p:nvPr/>
        </p:nvSpPr>
        <p:spPr>
          <a:xfrm>
            <a:off x="3019779" y="5973119"/>
            <a:ext cx="5926666" cy="646331"/>
          </a:xfrm>
          <a:prstGeom prst="rect">
            <a:avLst/>
          </a:prstGeom>
          <a:noFill/>
        </p:spPr>
        <p:txBody>
          <a:bodyPr wrap="square" rtlCol="0">
            <a:spAutoFit/>
          </a:bodyPr>
          <a:lstStyle/>
          <a:p>
            <a:r>
              <a:rPr lang="en-US" dirty="0" smtClean="0"/>
              <a:t>Plant date is way earlier than expected, given EVI. Perhaps this is also an issue with picking out natural vegetation?</a:t>
            </a:r>
            <a:endParaRPr lang="en-US" dirty="0"/>
          </a:p>
        </p:txBody>
      </p:sp>
    </p:spTree>
    <p:extLst>
      <p:ext uri="{BB962C8B-B14F-4D97-AF65-F5344CB8AC3E}">
        <p14:creationId xmlns:p14="http://schemas.microsoft.com/office/powerpoint/2010/main" val="21421848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3672" y="100269"/>
            <a:ext cx="8635635" cy="369332"/>
          </a:xfrm>
          <a:prstGeom prst="rect">
            <a:avLst/>
          </a:prstGeom>
          <a:noFill/>
        </p:spPr>
        <p:txBody>
          <a:bodyPr wrap="none" rtlCol="0">
            <a:spAutoFit/>
          </a:bodyPr>
          <a:lstStyle/>
          <a:p>
            <a:r>
              <a:rPr lang="en-US" dirty="0" smtClean="0"/>
              <a:t>Bad polygon: </a:t>
            </a:r>
            <a:r>
              <a:rPr lang="en-US" dirty="0" err="1" smtClean="0"/>
              <a:t>pt</a:t>
            </a:r>
            <a:r>
              <a:rPr lang="en-US" dirty="0" smtClean="0"/>
              <a:t> 490, year 2017 (10 – 70 quarter period included, only Jake’s </a:t>
            </a:r>
            <a:r>
              <a:rPr lang="en-US" dirty="0" err="1" smtClean="0"/>
              <a:t>agri</a:t>
            </a:r>
            <a:r>
              <a:rPr lang="en-US" dirty="0" smtClean="0"/>
              <a:t> included)</a:t>
            </a:r>
            <a:endParaRPr lang="en-US" dirty="0"/>
          </a:p>
        </p:txBody>
      </p:sp>
      <p:sp>
        <p:nvSpPr>
          <p:cNvPr id="3" name="TextBox 2"/>
          <p:cNvSpPr txBox="1"/>
          <p:nvPr/>
        </p:nvSpPr>
        <p:spPr>
          <a:xfrm>
            <a:off x="133672" y="6316964"/>
            <a:ext cx="1659153" cy="369332"/>
          </a:xfrm>
          <a:prstGeom prst="rect">
            <a:avLst/>
          </a:prstGeom>
          <a:noFill/>
        </p:spPr>
        <p:txBody>
          <a:bodyPr wrap="none" rtlCol="0">
            <a:spAutoFit/>
          </a:bodyPr>
          <a:lstStyle/>
          <a:p>
            <a:r>
              <a:rPr lang="en-US" dirty="0" smtClean="0"/>
              <a:t>Plant error: +27</a:t>
            </a:r>
            <a:endParaRPr lang="en-US" dirty="0"/>
          </a:p>
        </p:txBody>
      </p:sp>
      <p:pic>
        <p:nvPicPr>
          <p:cNvPr id="4" name="Picture 3"/>
          <p:cNvPicPr>
            <a:picLocks noChangeAspect="1"/>
          </p:cNvPicPr>
          <p:nvPr/>
        </p:nvPicPr>
        <p:blipFill>
          <a:blip r:embed="rId2"/>
          <a:stretch>
            <a:fillRect/>
          </a:stretch>
        </p:blipFill>
        <p:spPr>
          <a:xfrm>
            <a:off x="340881" y="516466"/>
            <a:ext cx="1879600" cy="3505200"/>
          </a:xfrm>
          <a:prstGeom prst="rect">
            <a:avLst/>
          </a:prstGeom>
        </p:spPr>
      </p:pic>
      <p:pic>
        <p:nvPicPr>
          <p:cNvPr id="5" name="Picture 4"/>
          <p:cNvPicPr>
            <a:picLocks noChangeAspect="1"/>
          </p:cNvPicPr>
          <p:nvPr/>
        </p:nvPicPr>
        <p:blipFill>
          <a:blip r:embed="rId3"/>
          <a:stretch>
            <a:fillRect/>
          </a:stretch>
        </p:blipFill>
        <p:spPr>
          <a:xfrm>
            <a:off x="5397499" y="4937159"/>
            <a:ext cx="3598333" cy="1900934"/>
          </a:xfrm>
          <a:prstGeom prst="rect">
            <a:avLst/>
          </a:prstGeom>
        </p:spPr>
      </p:pic>
      <p:pic>
        <p:nvPicPr>
          <p:cNvPr id="6" name="Picture 5"/>
          <p:cNvPicPr>
            <a:picLocks noChangeAspect="1"/>
          </p:cNvPicPr>
          <p:nvPr/>
        </p:nvPicPr>
        <p:blipFill>
          <a:blip r:embed="rId4"/>
          <a:stretch>
            <a:fillRect/>
          </a:stretch>
        </p:blipFill>
        <p:spPr>
          <a:xfrm>
            <a:off x="2511536" y="3152972"/>
            <a:ext cx="3415131" cy="1784187"/>
          </a:xfrm>
          <a:prstGeom prst="rect">
            <a:avLst/>
          </a:prstGeom>
        </p:spPr>
      </p:pic>
      <p:pic>
        <p:nvPicPr>
          <p:cNvPr id="7" name="Picture 6"/>
          <p:cNvPicPr>
            <a:picLocks noChangeAspect="1"/>
          </p:cNvPicPr>
          <p:nvPr/>
        </p:nvPicPr>
        <p:blipFill>
          <a:blip r:embed="rId5"/>
          <a:stretch>
            <a:fillRect/>
          </a:stretch>
        </p:blipFill>
        <p:spPr>
          <a:xfrm>
            <a:off x="5926667" y="3197026"/>
            <a:ext cx="3076222" cy="1649280"/>
          </a:xfrm>
          <a:prstGeom prst="rect">
            <a:avLst/>
          </a:prstGeom>
        </p:spPr>
      </p:pic>
      <p:pic>
        <p:nvPicPr>
          <p:cNvPr id="8" name="Picture 7"/>
          <p:cNvPicPr>
            <a:picLocks noChangeAspect="1"/>
          </p:cNvPicPr>
          <p:nvPr/>
        </p:nvPicPr>
        <p:blipFill>
          <a:blip r:embed="rId6"/>
          <a:stretch>
            <a:fillRect/>
          </a:stretch>
        </p:blipFill>
        <p:spPr>
          <a:xfrm>
            <a:off x="3217333" y="469601"/>
            <a:ext cx="5037667" cy="2713857"/>
          </a:xfrm>
          <a:prstGeom prst="rect">
            <a:avLst/>
          </a:prstGeom>
        </p:spPr>
      </p:pic>
      <p:sp>
        <p:nvSpPr>
          <p:cNvPr id="9" name="TextBox 8"/>
          <p:cNvSpPr txBox="1"/>
          <p:nvPr/>
        </p:nvSpPr>
        <p:spPr>
          <a:xfrm>
            <a:off x="183203" y="4937159"/>
            <a:ext cx="4656666" cy="1200329"/>
          </a:xfrm>
          <a:prstGeom prst="rect">
            <a:avLst/>
          </a:prstGeom>
          <a:noFill/>
        </p:spPr>
        <p:txBody>
          <a:bodyPr wrap="square" rtlCol="0">
            <a:spAutoFit/>
          </a:bodyPr>
          <a:lstStyle/>
          <a:p>
            <a:r>
              <a:rPr lang="en-US" dirty="0" smtClean="0"/>
              <a:t>Pixels are weird. There seems to be a lot of shift in location of first peak across the polygon.</a:t>
            </a:r>
          </a:p>
          <a:p>
            <a:r>
              <a:rPr lang="en-US" dirty="0" smtClean="0"/>
              <a:t>Perhaps more RS data would help pin down a dominant first peak location.</a:t>
            </a:r>
            <a:endParaRPr lang="en-US" dirty="0"/>
          </a:p>
        </p:txBody>
      </p:sp>
    </p:spTree>
    <p:extLst>
      <p:ext uri="{BB962C8B-B14F-4D97-AF65-F5344CB8AC3E}">
        <p14:creationId xmlns:p14="http://schemas.microsoft.com/office/powerpoint/2010/main" val="1196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4470620" cy="369332"/>
          </a:xfrm>
          <a:prstGeom prst="rect">
            <a:avLst/>
          </a:prstGeom>
        </p:spPr>
        <p:txBody>
          <a:bodyPr wrap="none">
            <a:spAutoFit/>
          </a:bodyPr>
          <a:lstStyle/>
          <a:p>
            <a:r>
              <a:rPr lang="en-US" b="1" dirty="0" smtClean="0"/>
              <a:t>In GEE: </a:t>
            </a:r>
            <a:r>
              <a:rPr lang="en-US" b="1" dirty="0" err="1" smtClean="0"/>
              <a:t>Timeseries</a:t>
            </a:r>
            <a:r>
              <a:rPr lang="en-US" b="1" dirty="0" smtClean="0"/>
              <a:t> Validation w </a:t>
            </a:r>
            <a:r>
              <a:rPr lang="en-US" b="1" dirty="0" err="1" smtClean="0"/>
              <a:t>Matopiba</a:t>
            </a:r>
            <a:r>
              <a:rPr lang="en-US" b="1" dirty="0" smtClean="0"/>
              <a:t> v3</a:t>
            </a:r>
          </a:p>
        </p:txBody>
      </p:sp>
      <p:sp>
        <p:nvSpPr>
          <p:cNvPr id="3" name="TextBox 2"/>
          <p:cNvSpPr txBox="1"/>
          <p:nvPr/>
        </p:nvSpPr>
        <p:spPr>
          <a:xfrm>
            <a:off x="274599" y="519668"/>
            <a:ext cx="8392041" cy="369332"/>
          </a:xfrm>
          <a:prstGeom prst="rect">
            <a:avLst/>
          </a:prstGeom>
          <a:noFill/>
        </p:spPr>
        <p:txBody>
          <a:bodyPr wrap="none" rtlCol="0">
            <a:spAutoFit/>
          </a:bodyPr>
          <a:lstStyle/>
          <a:p>
            <a:pPr marL="285750" indent="-285750">
              <a:buFont typeface="Arial"/>
              <a:buChar char="•"/>
            </a:pPr>
            <a:r>
              <a:rPr lang="en-US" dirty="0" smtClean="0"/>
              <a:t>Cleaned up the repetitiveness of charting and cleaning data by adding new functions</a:t>
            </a:r>
            <a:endParaRPr lang="en-US" dirty="0"/>
          </a:p>
        </p:txBody>
      </p:sp>
      <p:sp>
        <p:nvSpPr>
          <p:cNvPr id="5" name="Rectangle 4"/>
          <p:cNvSpPr/>
          <p:nvPr/>
        </p:nvSpPr>
        <p:spPr>
          <a:xfrm>
            <a:off x="37043" y="916543"/>
            <a:ext cx="4470620" cy="369332"/>
          </a:xfrm>
          <a:prstGeom prst="rect">
            <a:avLst/>
          </a:prstGeom>
        </p:spPr>
        <p:txBody>
          <a:bodyPr wrap="none">
            <a:spAutoFit/>
          </a:bodyPr>
          <a:lstStyle/>
          <a:p>
            <a:r>
              <a:rPr lang="en-US" b="1" dirty="0" smtClean="0"/>
              <a:t>In GEE: </a:t>
            </a:r>
            <a:r>
              <a:rPr lang="en-US" b="1" dirty="0" err="1" smtClean="0"/>
              <a:t>Timeseries</a:t>
            </a:r>
            <a:r>
              <a:rPr lang="en-US" b="1" dirty="0" smtClean="0"/>
              <a:t> Validation w </a:t>
            </a:r>
            <a:r>
              <a:rPr lang="en-US" b="1" dirty="0" err="1" smtClean="0"/>
              <a:t>Matopiba</a:t>
            </a:r>
            <a:r>
              <a:rPr lang="en-US" b="1" dirty="0" smtClean="0"/>
              <a:t> v4</a:t>
            </a:r>
          </a:p>
        </p:txBody>
      </p:sp>
      <p:sp>
        <p:nvSpPr>
          <p:cNvPr id="6" name="TextBox 5"/>
          <p:cNvSpPr txBox="1"/>
          <p:nvPr/>
        </p:nvSpPr>
        <p:spPr>
          <a:xfrm>
            <a:off x="274599" y="1428750"/>
            <a:ext cx="8869401" cy="1200329"/>
          </a:xfrm>
          <a:prstGeom prst="rect">
            <a:avLst/>
          </a:prstGeom>
          <a:noFill/>
        </p:spPr>
        <p:txBody>
          <a:bodyPr wrap="square" rtlCol="0">
            <a:spAutoFit/>
          </a:bodyPr>
          <a:lstStyle/>
          <a:p>
            <a:pPr marL="285750" indent="-285750">
              <a:buFont typeface="Arial"/>
              <a:buChar char="•"/>
            </a:pPr>
            <a:r>
              <a:rPr lang="en-US" dirty="0" smtClean="0"/>
              <a:t>Masked out pixels with quarter period outside of 10-70 day range and did analysis for only those pixels (only one or two polygons were taken out because they had nothing within them that had a pixel with ok quarter period</a:t>
            </a:r>
          </a:p>
          <a:p>
            <a:pPr marL="285750" indent="-285750">
              <a:buFont typeface="Arial"/>
              <a:buChar char="•"/>
            </a:pPr>
            <a:endParaRPr lang="en-US" dirty="0"/>
          </a:p>
        </p:txBody>
      </p:sp>
    </p:spTree>
    <p:extLst>
      <p:ext uri="{BB962C8B-B14F-4D97-AF65-F5344CB8AC3E}">
        <p14:creationId xmlns:p14="http://schemas.microsoft.com/office/powerpoint/2010/main" val="14583548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3672" y="100269"/>
            <a:ext cx="8635635" cy="369332"/>
          </a:xfrm>
          <a:prstGeom prst="rect">
            <a:avLst/>
          </a:prstGeom>
          <a:noFill/>
        </p:spPr>
        <p:txBody>
          <a:bodyPr wrap="none" rtlCol="0">
            <a:spAutoFit/>
          </a:bodyPr>
          <a:lstStyle/>
          <a:p>
            <a:r>
              <a:rPr lang="en-US" dirty="0" smtClean="0"/>
              <a:t>Bad polygon: </a:t>
            </a:r>
            <a:r>
              <a:rPr lang="en-US" dirty="0" err="1" smtClean="0"/>
              <a:t>pt</a:t>
            </a:r>
            <a:r>
              <a:rPr lang="en-US" dirty="0" smtClean="0"/>
              <a:t> 479, year 2017 (10 – 70 quarter period included, only Jake’s </a:t>
            </a:r>
            <a:r>
              <a:rPr lang="en-US" dirty="0" err="1" smtClean="0"/>
              <a:t>agri</a:t>
            </a:r>
            <a:r>
              <a:rPr lang="en-US" dirty="0" smtClean="0"/>
              <a:t> included)</a:t>
            </a:r>
            <a:endParaRPr lang="en-US" dirty="0"/>
          </a:p>
        </p:txBody>
      </p:sp>
      <p:pic>
        <p:nvPicPr>
          <p:cNvPr id="4" name="Picture 3"/>
          <p:cNvPicPr>
            <a:picLocks noChangeAspect="1"/>
          </p:cNvPicPr>
          <p:nvPr/>
        </p:nvPicPr>
        <p:blipFill>
          <a:blip r:embed="rId2"/>
          <a:stretch>
            <a:fillRect/>
          </a:stretch>
        </p:blipFill>
        <p:spPr>
          <a:xfrm>
            <a:off x="350889" y="575316"/>
            <a:ext cx="1981715" cy="2481607"/>
          </a:xfrm>
          <a:prstGeom prst="rect">
            <a:avLst/>
          </a:prstGeom>
        </p:spPr>
      </p:pic>
      <p:pic>
        <p:nvPicPr>
          <p:cNvPr id="5" name="Picture 4"/>
          <p:cNvPicPr>
            <a:picLocks noChangeAspect="1"/>
          </p:cNvPicPr>
          <p:nvPr/>
        </p:nvPicPr>
        <p:blipFill>
          <a:blip r:embed="rId3"/>
          <a:stretch>
            <a:fillRect/>
          </a:stretch>
        </p:blipFill>
        <p:spPr>
          <a:xfrm>
            <a:off x="5058084" y="4830323"/>
            <a:ext cx="3711223" cy="1972954"/>
          </a:xfrm>
          <a:prstGeom prst="rect">
            <a:avLst/>
          </a:prstGeom>
        </p:spPr>
      </p:pic>
      <p:pic>
        <p:nvPicPr>
          <p:cNvPr id="6" name="Picture 5"/>
          <p:cNvPicPr>
            <a:picLocks noChangeAspect="1"/>
          </p:cNvPicPr>
          <p:nvPr/>
        </p:nvPicPr>
        <p:blipFill>
          <a:blip r:embed="rId4"/>
          <a:stretch>
            <a:fillRect/>
          </a:stretch>
        </p:blipFill>
        <p:spPr>
          <a:xfrm>
            <a:off x="295832" y="3147175"/>
            <a:ext cx="3739444" cy="1999981"/>
          </a:xfrm>
          <a:prstGeom prst="rect">
            <a:avLst/>
          </a:prstGeom>
        </p:spPr>
      </p:pic>
      <p:pic>
        <p:nvPicPr>
          <p:cNvPr id="7" name="Picture 6"/>
          <p:cNvPicPr>
            <a:picLocks noChangeAspect="1"/>
          </p:cNvPicPr>
          <p:nvPr/>
        </p:nvPicPr>
        <p:blipFill>
          <a:blip r:embed="rId5"/>
          <a:stretch>
            <a:fillRect/>
          </a:stretch>
        </p:blipFill>
        <p:spPr>
          <a:xfrm>
            <a:off x="5058133" y="2681110"/>
            <a:ext cx="3845977" cy="2054475"/>
          </a:xfrm>
          <a:prstGeom prst="rect">
            <a:avLst/>
          </a:prstGeom>
        </p:spPr>
      </p:pic>
      <p:pic>
        <p:nvPicPr>
          <p:cNvPr id="8" name="Picture 7"/>
          <p:cNvPicPr>
            <a:picLocks noChangeAspect="1"/>
          </p:cNvPicPr>
          <p:nvPr/>
        </p:nvPicPr>
        <p:blipFill>
          <a:blip r:embed="rId6"/>
          <a:stretch>
            <a:fillRect/>
          </a:stretch>
        </p:blipFill>
        <p:spPr>
          <a:xfrm>
            <a:off x="2554110" y="469601"/>
            <a:ext cx="4204984" cy="2211510"/>
          </a:xfrm>
          <a:prstGeom prst="rect">
            <a:avLst/>
          </a:prstGeom>
        </p:spPr>
      </p:pic>
      <p:sp>
        <p:nvSpPr>
          <p:cNvPr id="9" name="TextBox 8"/>
          <p:cNvSpPr txBox="1"/>
          <p:nvPr/>
        </p:nvSpPr>
        <p:spPr>
          <a:xfrm>
            <a:off x="401016" y="6433945"/>
            <a:ext cx="1764538" cy="369332"/>
          </a:xfrm>
          <a:prstGeom prst="rect">
            <a:avLst/>
          </a:prstGeom>
          <a:noFill/>
        </p:spPr>
        <p:txBody>
          <a:bodyPr wrap="none" rtlCol="0">
            <a:spAutoFit/>
          </a:bodyPr>
          <a:lstStyle/>
          <a:p>
            <a:r>
              <a:rPr lang="en-US" dirty="0" smtClean="0"/>
              <a:t>Plant error = +14</a:t>
            </a:r>
            <a:endParaRPr lang="en-US" dirty="0"/>
          </a:p>
        </p:txBody>
      </p:sp>
      <p:sp>
        <p:nvSpPr>
          <p:cNvPr id="10" name="TextBox 9"/>
          <p:cNvSpPr txBox="1"/>
          <p:nvPr/>
        </p:nvSpPr>
        <p:spPr>
          <a:xfrm>
            <a:off x="536222" y="5517444"/>
            <a:ext cx="4552448" cy="369332"/>
          </a:xfrm>
          <a:prstGeom prst="rect">
            <a:avLst/>
          </a:prstGeom>
          <a:noFill/>
        </p:spPr>
        <p:txBody>
          <a:bodyPr wrap="none" rtlCol="0">
            <a:spAutoFit/>
          </a:bodyPr>
          <a:lstStyle/>
          <a:p>
            <a:r>
              <a:rPr lang="en-US" dirty="0" smtClean="0"/>
              <a:t>Plant date occurred a bit earlier than expected</a:t>
            </a:r>
            <a:endParaRPr lang="en-US" dirty="0"/>
          </a:p>
        </p:txBody>
      </p:sp>
    </p:spTree>
    <p:extLst>
      <p:ext uri="{BB962C8B-B14F-4D97-AF65-F5344CB8AC3E}">
        <p14:creationId xmlns:p14="http://schemas.microsoft.com/office/powerpoint/2010/main" val="34354485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3672" y="100269"/>
            <a:ext cx="8635635" cy="369332"/>
          </a:xfrm>
          <a:prstGeom prst="rect">
            <a:avLst/>
          </a:prstGeom>
          <a:noFill/>
        </p:spPr>
        <p:txBody>
          <a:bodyPr wrap="none" rtlCol="0">
            <a:spAutoFit/>
          </a:bodyPr>
          <a:lstStyle/>
          <a:p>
            <a:r>
              <a:rPr lang="en-US" dirty="0" smtClean="0"/>
              <a:t>Bad polygon: </a:t>
            </a:r>
            <a:r>
              <a:rPr lang="en-US" dirty="0" err="1" smtClean="0"/>
              <a:t>pt</a:t>
            </a:r>
            <a:r>
              <a:rPr lang="en-US" dirty="0" smtClean="0"/>
              <a:t> 481, year 2017 (10 – 70 quarter period included, only Jake’s </a:t>
            </a:r>
            <a:r>
              <a:rPr lang="en-US" dirty="0" err="1" smtClean="0"/>
              <a:t>agri</a:t>
            </a:r>
            <a:r>
              <a:rPr lang="en-US" dirty="0" smtClean="0"/>
              <a:t> included)</a:t>
            </a:r>
            <a:endParaRPr lang="en-US" dirty="0"/>
          </a:p>
        </p:txBody>
      </p:sp>
      <p:sp>
        <p:nvSpPr>
          <p:cNvPr id="3" name="TextBox 2"/>
          <p:cNvSpPr txBox="1"/>
          <p:nvPr/>
        </p:nvSpPr>
        <p:spPr>
          <a:xfrm>
            <a:off x="66836" y="4478694"/>
            <a:ext cx="1659429" cy="369332"/>
          </a:xfrm>
          <a:prstGeom prst="rect">
            <a:avLst/>
          </a:prstGeom>
          <a:noFill/>
        </p:spPr>
        <p:txBody>
          <a:bodyPr wrap="none" rtlCol="0">
            <a:spAutoFit/>
          </a:bodyPr>
          <a:lstStyle/>
          <a:p>
            <a:r>
              <a:rPr lang="en-US" dirty="0" smtClean="0"/>
              <a:t>Plant error: +28</a:t>
            </a:r>
            <a:endParaRPr lang="en-US" dirty="0"/>
          </a:p>
        </p:txBody>
      </p:sp>
      <p:pic>
        <p:nvPicPr>
          <p:cNvPr id="4" name="Picture 3"/>
          <p:cNvPicPr>
            <a:picLocks noChangeAspect="1"/>
          </p:cNvPicPr>
          <p:nvPr/>
        </p:nvPicPr>
        <p:blipFill>
          <a:blip r:embed="rId2"/>
          <a:stretch>
            <a:fillRect/>
          </a:stretch>
        </p:blipFill>
        <p:spPr>
          <a:xfrm>
            <a:off x="0" y="630609"/>
            <a:ext cx="2895600" cy="2222500"/>
          </a:xfrm>
          <a:prstGeom prst="rect">
            <a:avLst/>
          </a:prstGeom>
        </p:spPr>
      </p:pic>
      <p:pic>
        <p:nvPicPr>
          <p:cNvPr id="5" name="Picture 4"/>
          <p:cNvPicPr>
            <a:picLocks noChangeAspect="1"/>
          </p:cNvPicPr>
          <p:nvPr/>
        </p:nvPicPr>
        <p:blipFill>
          <a:blip r:embed="rId3"/>
          <a:stretch>
            <a:fillRect/>
          </a:stretch>
        </p:blipFill>
        <p:spPr>
          <a:xfrm>
            <a:off x="4910666" y="3032179"/>
            <a:ext cx="4078111" cy="2182031"/>
          </a:xfrm>
          <a:prstGeom prst="rect">
            <a:avLst/>
          </a:prstGeom>
        </p:spPr>
      </p:pic>
      <p:pic>
        <p:nvPicPr>
          <p:cNvPr id="6" name="Picture 5"/>
          <p:cNvPicPr>
            <a:picLocks noChangeAspect="1"/>
          </p:cNvPicPr>
          <p:nvPr/>
        </p:nvPicPr>
        <p:blipFill>
          <a:blip r:embed="rId4"/>
          <a:stretch>
            <a:fillRect/>
          </a:stretch>
        </p:blipFill>
        <p:spPr>
          <a:xfrm>
            <a:off x="66836" y="2853109"/>
            <a:ext cx="4007556" cy="2114390"/>
          </a:xfrm>
          <a:prstGeom prst="rect">
            <a:avLst/>
          </a:prstGeom>
        </p:spPr>
      </p:pic>
      <p:pic>
        <p:nvPicPr>
          <p:cNvPr id="7" name="Picture 6"/>
          <p:cNvPicPr>
            <a:picLocks noChangeAspect="1"/>
          </p:cNvPicPr>
          <p:nvPr/>
        </p:nvPicPr>
        <p:blipFill>
          <a:blip r:embed="rId5"/>
          <a:stretch>
            <a:fillRect/>
          </a:stretch>
        </p:blipFill>
        <p:spPr>
          <a:xfrm>
            <a:off x="5390444" y="4831039"/>
            <a:ext cx="3753556" cy="2018686"/>
          </a:xfrm>
          <a:prstGeom prst="rect">
            <a:avLst/>
          </a:prstGeom>
        </p:spPr>
      </p:pic>
      <p:pic>
        <p:nvPicPr>
          <p:cNvPr id="8" name="Picture 7"/>
          <p:cNvPicPr>
            <a:picLocks noChangeAspect="1"/>
          </p:cNvPicPr>
          <p:nvPr/>
        </p:nvPicPr>
        <p:blipFill>
          <a:blip r:embed="rId6"/>
          <a:stretch>
            <a:fillRect/>
          </a:stretch>
        </p:blipFill>
        <p:spPr>
          <a:xfrm>
            <a:off x="3216076" y="469601"/>
            <a:ext cx="4770812" cy="2562578"/>
          </a:xfrm>
          <a:prstGeom prst="rect">
            <a:avLst/>
          </a:prstGeom>
        </p:spPr>
      </p:pic>
      <p:sp>
        <p:nvSpPr>
          <p:cNvPr id="9" name="TextBox 8"/>
          <p:cNvSpPr txBox="1"/>
          <p:nvPr/>
        </p:nvSpPr>
        <p:spPr>
          <a:xfrm>
            <a:off x="183799" y="6333675"/>
            <a:ext cx="1764538" cy="369332"/>
          </a:xfrm>
          <a:prstGeom prst="rect">
            <a:avLst/>
          </a:prstGeom>
          <a:noFill/>
        </p:spPr>
        <p:txBody>
          <a:bodyPr wrap="none" rtlCol="0">
            <a:spAutoFit/>
          </a:bodyPr>
          <a:lstStyle/>
          <a:p>
            <a:r>
              <a:rPr lang="en-US" dirty="0" smtClean="0"/>
              <a:t>Plant error = +28</a:t>
            </a:r>
            <a:endParaRPr lang="en-US" dirty="0"/>
          </a:p>
        </p:txBody>
      </p:sp>
      <p:sp>
        <p:nvSpPr>
          <p:cNvPr id="10" name="TextBox 9"/>
          <p:cNvSpPr txBox="1"/>
          <p:nvPr/>
        </p:nvSpPr>
        <p:spPr>
          <a:xfrm>
            <a:off x="183799" y="5133346"/>
            <a:ext cx="4318000" cy="1323439"/>
          </a:xfrm>
          <a:prstGeom prst="rect">
            <a:avLst/>
          </a:prstGeom>
          <a:noFill/>
        </p:spPr>
        <p:txBody>
          <a:bodyPr wrap="square" rtlCol="0">
            <a:spAutoFit/>
          </a:bodyPr>
          <a:lstStyle/>
          <a:p>
            <a:r>
              <a:rPr lang="en-US" sz="1600" dirty="0" smtClean="0"/>
              <a:t>Location of first peak shifts a lot. The averaged EVI </a:t>
            </a:r>
            <a:r>
              <a:rPr lang="en-US" sz="1600" dirty="0" err="1" smtClean="0"/>
              <a:t>timeseries</a:t>
            </a:r>
            <a:r>
              <a:rPr lang="en-US" sz="1600" dirty="0" smtClean="0"/>
              <a:t> makes no sense as a result (but that’s ok because estimates are done on the pixel) – but maybe the shifting causes confusion in averaging stuff out</a:t>
            </a:r>
            <a:endParaRPr lang="en-US" sz="1600" dirty="0"/>
          </a:p>
        </p:txBody>
      </p:sp>
    </p:spTree>
    <p:extLst>
      <p:ext uri="{BB962C8B-B14F-4D97-AF65-F5344CB8AC3E}">
        <p14:creationId xmlns:p14="http://schemas.microsoft.com/office/powerpoint/2010/main" val="2665077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3672" y="100269"/>
            <a:ext cx="8518641" cy="369332"/>
          </a:xfrm>
          <a:prstGeom prst="rect">
            <a:avLst/>
          </a:prstGeom>
          <a:noFill/>
        </p:spPr>
        <p:txBody>
          <a:bodyPr wrap="none" rtlCol="0">
            <a:spAutoFit/>
          </a:bodyPr>
          <a:lstStyle/>
          <a:p>
            <a:r>
              <a:rPr lang="en-US" dirty="0" smtClean="0"/>
              <a:t>Bad polygon: </a:t>
            </a:r>
            <a:r>
              <a:rPr lang="en-US" dirty="0" err="1" smtClean="0"/>
              <a:t>pt</a:t>
            </a:r>
            <a:r>
              <a:rPr lang="en-US" dirty="0" smtClean="0"/>
              <a:t> 10, year 2017 (10 – 70 quarter period included, only Jake’s </a:t>
            </a:r>
            <a:r>
              <a:rPr lang="en-US" dirty="0" err="1" smtClean="0"/>
              <a:t>agri</a:t>
            </a:r>
            <a:r>
              <a:rPr lang="en-US" dirty="0" smtClean="0"/>
              <a:t> included)</a:t>
            </a:r>
            <a:endParaRPr lang="en-US" dirty="0"/>
          </a:p>
        </p:txBody>
      </p:sp>
      <p:sp>
        <p:nvSpPr>
          <p:cNvPr id="3" name="TextBox 2"/>
          <p:cNvSpPr txBox="1"/>
          <p:nvPr/>
        </p:nvSpPr>
        <p:spPr>
          <a:xfrm>
            <a:off x="451143" y="6216695"/>
            <a:ext cx="1659153" cy="369332"/>
          </a:xfrm>
          <a:prstGeom prst="rect">
            <a:avLst/>
          </a:prstGeom>
          <a:noFill/>
        </p:spPr>
        <p:txBody>
          <a:bodyPr wrap="none" rtlCol="0">
            <a:spAutoFit/>
          </a:bodyPr>
          <a:lstStyle/>
          <a:p>
            <a:r>
              <a:rPr lang="en-US" dirty="0" smtClean="0"/>
              <a:t>Plant error: +26</a:t>
            </a:r>
            <a:endParaRPr lang="en-US" dirty="0"/>
          </a:p>
        </p:txBody>
      </p:sp>
      <p:pic>
        <p:nvPicPr>
          <p:cNvPr id="4" name="Picture 3"/>
          <p:cNvPicPr>
            <a:picLocks noChangeAspect="1"/>
          </p:cNvPicPr>
          <p:nvPr/>
        </p:nvPicPr>
        <p:blipFill>
          <a:blip r:embed="rId2"/>
          <a:stretch>
            <a:fillRect/>
          </a:stretch>
        </p:blipFill>
        <p:spPr>
          <a:xfrm>
            <a:off x="289083" y="844796"/>
            <a:ext cx="1447800" cy="2260600"/>
          </a:xfrm>
          <a:prstGeom prst="rect">
            <a:avLst/>
          </a:prstGeom>
        </p:spPr>
      </p:pic>
      <p:pic>
        <p:nvPicPr>
          <p:cNvPr id="5" name="Picture 4"/>
          <p:cNvPicPr>
            <a:picLocks noChangeAspect="1"/>
          </p:cNvPicPr>
          <p:nvPr/>
        </p:nvPicPr>
        <p:blipFill>
          <a:blip r:embed="rId3"/>
          <a:stretch>
            <a:fillRect/>
          </a:stretch>
        </p:blipFill>
        <p:spPr>
          <a:xfrm>
            <a:off x="1736883" y="3372556"/>
            <a:ext cx="3837006" cy="2061981"/>
          </a:xfrm>
          <a:prstGeom prst="rect">
            <a:avLst/>
          </a:prstGeom>
        </p:spPr>
      </p:pic>
      <p:pic>
        <p:nvPicPr>
          <p:cNvPr id="6" name="Picture 5"/>
          <p:cNvPicPr>
            <a:picLocks noChangeAspect="1"/>
          </p:cNvPicPr>
          <p:nvPr/>
        </p:nvPicPr>
        <p:blipFill>
          <a:blip r:embed="rId4"/>
          <a:stretch>
            <a:fillRect/>
          </a:stretch>
        </p:blipFill>
        <p:spPr>
          <a:xfrm>
            <a:off x="5573889" y="3570112"/>
            <a:ext cx="3570111" cy="1904060"/>
          </a:xfrm>
          <a:prstGeom prst="rect">
            <a:avLst/>
          </a:prstGeom>
        </p:spPr>
      </p:pic>
      <p:pic>
        <p:nvPicPr>
          <p:cNvPr id="7" name="Picture 6"/>
          <p:cNvPicPr>
            <a:picLocks noChangeAspect="1"/>
          </p:cNvPicPr>
          <p:nvPr/>
        </p:nvPicPr>
        <p:blipFill>
          <a:blip r:embed="rId5"/>
          <a:stretch>
            <a:fillRect/>
          </a:stretch>
        </p:blipFill>
        <p:spPr>
          <a:xfrm>
            <a:off x="3711222" y="681070"/>
            <a:ext cx="5432778" cy="2889041"/>
          </a:xfrm>
          <a:prstGeom prst="rect">
            <a:avLst/>
          </a:prstGeom>
        </p:spPr>
      </p:pic>
      <p:sp>
        <p:nvSpPr>
          <p:cNvPr id="8" name="TextBox 7"/>
          <p:cNvSpPr txBox="1"/>
          <p:nvPr/>
        </p:nvSpPr>
        <p:spPr>
          <a:xfrm>
            <a:off x="2974202" y="6400521"/>
            <a:ext cx="1903085" cy="369332"/>
          </a:xfrm>
          <a:prstGeom prst="rect">
            <a:avLst/>
          </a:prstGeom>
          <a:noFill/>
        </p:spPr>
        <p:txBody>
          <a:bodyPr wrap="none" rtlCol="0">
            <a:spAutoFit/>
          </a:bodyPr>
          <a:lstStyle/>
          <a:p>
            <a:r>
              <a:rPr lang="en-US" dirty="0" smtClean="0"/>
              <a:t>Harvest error: +24</a:t>
            </a:r>
            <a:endParaRPr lang="en-US" dirty="0"/>
          </a:p>
        </p:txBody>
      </p:sp>
      <p:sp>
        <p:nvSpPr>
          <p:cNvPr id="9" name="TextBox 8"/>
          <p:cNvSpPr txBox="1"/>
          <p:nvPr/>
        </p:nvSpPr>
        <p:spPr>
          <a:xfrm>
            <a:off x="289083" y="5434537"/>
            <a:ext cx="8133132" cy="646331"/>
          </a:xfrm>
          <a:prstGeom prst="rect">
            <a:avLst/>
          </a:prstGeom>
          <a:noFill/>
        </p:spPr>
        <p:txBody>
          <a:bodyPr wrap="square" rtlCol="0">
            <a:spAutoFit/>
          </a:bodyPr>
          <a:lstStyle/>
          <a:p>
            <a:r>
              <a:rPr lang="en-US" dirty="0" smtClean="0"/>
              <a:t>Plant and harvest dates occur way earlier than expected given the EVI </a:t>
            </a:r>
            <a:r>
              <a:rPr lang="en-US" dirty="0" err="1" smtClean="0"/>
              <a:t>timeseries</a:t>
            </a:r>
            <a:r>
              <a:rPr lang="en-US" dirty="0" smtClean="0"/>
              <a:t> – harvest starts at the time of max EVI!</a:t>
            </a:r>
            <a:endParaRPr lang="en-US" dirty="0"/>
          </a:p>
        </p:txBody>
      </p:sp>
    </p:spTree>
    <p:extLst>
      <p:ext uri="{BB962C8B-B14F-4D97-AF65-F5344CB8AC3E}">
        <p14:creationId xmlns:p14="http://schemas.microsoft.com/office/powerpoint/2010/main" val="26534302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3672" y="100269"/>
            <a:ext cx="8518641" cy="369332"/>
          </a:xfrm>
          <a:prstGeom prst="rect">
            <a:avLst/>
          </a:prstGeom>
          <a:noFill/>
        </p:spPr>
        <p:txBody>
          <a:bodyPr wrap="none" rtlCol="0">
            <a:spAutoFit/>
          </a:bodyPr>
          <a:lstStyle/>
          <a:p>
            <a:r>
              <a:rPr lang="en-US" dirty="0" smtClean="0"/>
              <a:t>Bad polygon: </a:t>
            </a:r>
            <a:r>
              <a:rPr lang="en-US" dirty="0" err="1" smtClean="0"/>
              <a:t>pt</a:t>
            </a:r>
            <a:r>
              <a:rPr lang="en-US" dirty="0" smtClean="0"/>
              <a:t> 6, year 2017 (10 – 70 quarter period included, only Jake’s </a:t>
            </a:r>
            <a:r>
              <a:rPr lang="en-US" dirty="0" err="1" smtClean="0"/>
              <a:t>agri</a:t>
            </a:r>
            <a:r>
              <a:rPr lang="en-US" dirty="0" smtClean="0"/>
              <a:t> included)</a:t>
            </a:r>
            <a:endParaRPr lang="en-US" dirty="0"/>
          </a:p>
        </p:txBody>
      </p:sp>
      <p:sp>
        <p:nvSpPr>
          <p:cNvPr id="3" name="TextBox 2"/>
          <p:cNvSpPr txBox="1"/>
          <p:nvPr/>
        </p:nvSpPr>
        <p:spPr>
          <a:xfrm>
            <a:off x="133672" y="6216694"/>
            <a:ext cx="1659153" cy="369332"/>
          </a:xfrm>
          <a:prstGeom prst="rect">
            <a:avLst/>
          </a:prstGeom>
          <a:noFill/>
        </p:spPr>
        <p:txBody>
          <a:bodyPr wrap="none" rtlCol="0">
            <a:spAutoFit/>
          </a:bodyPr>
          <a:lstStyle/>
          <a:p>
            <a:r>
              <a:rPr lang="en-US" dirty="0" smtClean="0"/>
              <a:t>Plant error: +30</a:t>
            </a:r>
            <a:endParaRPr lang="en-US" dirty="0"/>
          </a:p>
        </p:txBody>
      </p:sp>
      <p:pic>
        <p:nvPicPr>
          <p:cNvPr id="4" name="Picture 3"/>
          <p:cNvPicPr>
            <a:picLocks noChangeAspect="1"/>
          </p:cNvPicPr>
          <p:nvPr/>
        </p:nvPicPr>
        <p:blipFill>
          <a:blip r:embed="rId2"/>
          <a:stretch>
            <a:fillRect/>
          </a:stretch>
        </p:blipFill>
        <p:spPr>
          <a:xfrm>
            <a:off x="0" y="469601"/>
            <a:ext cx="3527400" cy="969732"/>
          </a:xfrm>
          <a:prstGeom prst="rect">
            <a:avLst/>
          </a:prstGeom>
        </p:spPr>
      </p:pic>
      <p:pic>
        <p:nvPicPr>
          <p:cNvPr id="5" name="Picture 4"/>
          <p:cNvPicPr>
            <a:picLocks noChangeAspect="1"/>
          </p:cNvPicPr>
          <p:nvPr/>
        </p:nvPicPr>
        <p:blipFill>
          <a:blip r:embed="rId3"/>
          <a:stretch>
            <a:fillRect/>
          </a:stretch>
        </p:blipFill>
        <p:spPr>
          <a:xfrm>
            <a:off x="4672980" y="3179999"/>
            <a:ext cx="3979333" cy="2101157"/>
          </a:xfrm>
          <a:prstGeom prst="rect">
            <a:avLst/>
          </a:prstGeom>
        </p:spPr>
      </p:pic>
      <p:pic>
        <p:nvPicPr>
          <p:cNvPr id="6" name="Picture 5"/>
          <p:cNvPicPr>
            <a:picLocks noChangeAspect="1"/>
          </p:cNvPicPr>
          <p:nvPr/>
        </p:nvPicPr>
        <p:blipFill>
          <a:blip r:embed="rId4"/>
          <a:stretch>
            <a:fillRect/>
          </a:stretch>
        </p:blipFill>
        <p:spPr>
          <a:xfrm>
            <a:off x="0" y="1665111"/>
            <a:ext cx="3767667" cy="2031229"/>
          </a:xfrm>
          <a:prstGeom prst="rect">
            <a:avLst/>
          </a:prstGeom>
        </p:spPr>
      </p:pic>
      <p:pic>
        <p:nvPicPr>
          <p:cNvPr id="7" name="Picture 6"/>
          <p:cNvPicPr>
            <a:picLocks noChangeAspect="1"/>
          </p:cNvPicPr>
          <p:nvPr/>
        </p:nvPicPr>
        <p:blipFill>
          <a:blip r:embed="rId5"/>
          <a:stretch>
            <a:fillRect/>
          </a:stretch>
        </p:blipFill>
        <p:spPr>
          <a:xfrm>
            <a:off x="0" y="3876378"/>
            <a:ext cx="3827228" cy="1991138"/>
          </a:xfrm>
          <a:prstGeom prst="rect">
            <a:avLst/>
          </a:prstGeom>
        </p:spPr>
      </p:pic>
      <p:pic>
        <p:nvPicPr>
          <p:cNvPr id="8" name="Picture 7"/>
          <p:cNvPicPr>
            <a:picLocks noChangeAspect="1"/>
          </p:cNvPicPr>
          <p:nvPr/>
        </p:nvPicPr>
        <p:blipFill>
          <a:blip r:embed="rId6"/>
          <a:stretch>
            <a:fillRect/>
          </a:stretch>
        </p:blipFill>
        <p:spPr>
          <a:xfrm>
            <a:off x="4244432" y="469602"/>
            <a:ext cx="4747462" cy="2552784"/>
          </a:xfrm>
          <a:prstGeom prst="rect">
            <a:avLst/>
          </a:prstGeom>
        </p:spPr>
      </p:pic>
      <p:sp>
        <p:nvSpPr>
          <p:cNvPr id="9" name="TextBox 8"/>
          <p:cNvSpPr txBox="1"/>
          <p:nvPr/>
        </p:nvSpPr>
        <p:spPr>
          <a:xfrm>
            <a:off x="2389387" y="6484079"/>
            <a:ext cx="1855045" cy="369332"/>
          </a:xfrm>
          <a:prstGeom prst="rect">
            <a:avLst/>
          </a:prstGeom>
          <a:noFill/>
        </p:spPr>
        <p:txBody>
          <a:bodyPr wrap="none" rtlCol="0">
            <a:spAutoFit/>
          </a:bodyPr>
          <a:lstStyle/>
          <a:p>
            <a:r>
              <a:rPr lang="en-US" dirty="0" smtClean="0"/>
              <a:t>Harvest error: -16</a:t>
            </a:r>
            <a:endParaRPr lang="en-US" dirty="0"/>
          </a:p>
        </p:txBody>
      </p:sp>
      <p:sp>
        <p:nvSpPr>
          <p:cNvPr id="10" name="TextBox 9"/>
          <p:cNvSpPr txBox="1"/>
          <p:nvPr/>
        </p:nvSpPr>
        <p:spPr>
          <a:xfrm>
            <a:off x="4217875" y="5575278"/>
            <a:ext cx="4885138" cy="646331"/>
          </a:xfrm>
          <a:prstGeom prst="rect">
            <a:avLst/>
          </a:prstGeom>
          <a:noFill/>
        </p:spPr>
        <p:txBody>
          <a:bodyPr wrap="square" rtlCol="0">
            <a:spAutoFit/>
          </a:bodyPr>
          <a:lstStyle/>
          <a:p>
            <a:r>
              <a:rPr lang="en-US" dirty="0" smtClean="0"/>
              <a:t>Planting is earlier and harvest is later than what would be expected given EVI</a:t>
            </a:r>
            <a:endParaRPr lang="en-US" dirty="0"/>
          </a:p>
        </p:txBody>
      </p:sp>
    </p:spTree>
    <p:extLst>
      <p:ext uri="{BB962C8B-B14F-4D97-AF65-F5344CB8AC3E}">
        <p14:creationId xmlns:p14="http://schemas.microsoft.com/office/powerpoint/2010/main" val="14100510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3672" y="100269"/>
            <a:ext cx="8401646" cy="369332"/>
          </a:xfrm>
          <a:prstGeom prst="rect">
            <a:avLst/>
          </a:prstGeom>
          <a:noFill/>
        </p:spPr>
        <p:txBody>
          <a:bodyPr wrap="none" rtlCol="0">
            <a:spAutoFit/>
          </a:bodyPr>
          <a:lstStyle/>
          <a:p>
            <a:r>
              <a:rPr lang="en-US" dirty="0" smtClean="0"/>
              <a:t>Bad polygon: </a:t>
            </a:r>
            <a:r>
              <a:rPr lang="en-US" dirty="0" err="1" smtClean="0"/>
              <a:t>pt</a:t>
            </a:r>
            <a:r>
              <a:rPr lang="en-US" dirty="0" smtClean="0"/>
              <a:t> 2, year 2017 (10 – 70 quarter period included, only Jake’s </a:t>
            </a:r>
            <a:r>
              <a:rPr lang="en-US" dirty="0" err="1" smtClean="0"/>
              <a:t>agri</a:t>
            </a:r>
            <a:r>
              <a:rPr lang="en-US" dirty="0" smtClean="0"/>
              <a:t> included)</a:t>
            </a:r>
            <a:endParaRPr lang="en-US" dirty="0"/>
          </a:p>
        </p:txBody>
      </p:sp>
      <p:sp>
        <p:nvSpPr>
          <p:cNvPr id="3" name="TextBox 2"/>
          <p:cNvSpPr txBox="1"/>
          <p:nvPr/>
        </p:nvSpPr>
        <p:spPr>
          <a:xfrm>
            <a:off x="233926" y="5815617"/>
            <a:ext cx="1899341" cy="369332"/>
          </a:xfrm>
          <a:prstGeom prst="rect">
            <a:avLst/>
          </a:prstGeom>
          <a:noFill/>
        </p:spPr>
        <p:txBody>
          <a:bodyPr wrap="none" rtlCol="0">
            <a:spAutoFit/>
          </a:bodyPr>
          <a:lstStyle/>
          <a:p>
            <a:r>
              <a:rPr lang="en-US" dirty="0" smtClean="0"/>
              <a:t>Harvest error: +17</a:t>
            </a:r>
            <a:endParaRPr lang="en-US" dirty="0"/>
          </a:p>
        </p:txBody>
      </p:sp>
      <p:pic>
        <p:nvPicPr>
          <p:cNvPr id="4" name="Picture 3"/>
          <p:cNvPicPr>
            <a:picLocks noChangeAspect="1"/>
          </p:cNvPicPr>
          <p:nvPr/>
        </p:nvPicPr>
        <p:blipFill>
          <a:blip r:embed="rId2"/>
          <a:stretch>
            <a:fillRect/>
          </a:stretch>
        </p:blipFill>
        <p:spPr>
          <a:xfrm>
            <a:off x="-1" y="695015"/>
            <a:ext cx="2525889" cy="2559568"/>
          </a:xfrm>
          <a:prstGeom prst="rect">
            <a:avLst/>
          </a:prstGeom>
        </p:spPr>
      </p:pic>
      <p:pic>
        <p:nvPicPr>
          <p:cNvPr id="5" name="Picture 4"/>
          <p:cNvPicPr>
            <a:picLocks noChangeAspect="1"/>
          </p:cNvPicPr>
          <p:nvPr/>
        </p:nvPicPr>
        <p:blipFill>
          <a:blip r:embed="rId3"/>
          <a:stretch>
            <a:fillRect/>
          </a:stretch>
        </p:blipFill>
        <p:spPr>
          <a:xfrm>
            <a:off x="4953000" y="3284342"/>
            <a:ext cx="3443111" cy="1838807"/>
          </a:xfrm>
          <a:prstGeom prst="rect">
            <a:avLst/>
          </a:prstGeom>
        </p:spPr>
      </p:pic>
      <p:pic>
        <p:nvPicPr>
          <p:cNvPr id="6" name="Picture 5"/>
          <p:cNvPicPr>
            <a:picLocks noChangeAspect="1"/>
          </p:cNvPicPr>
          <p:nvPr/>
        </p:nvPicPr>
        <p:blipFill>
          <a:blip r:embed="rId4"/>
          <a:stretch>
            <a:fillRect/>
          </a:stretch>
        </p:blipFill>
        <p:spPr>
          <a:xfrm>
            <a:off x="133672" y="3311843"/>
            <a:ext cx="4134556" cy="2242929"/>
          </a:xfrm>
          <a:prstGeom prst="rect">
            <a:avLst/>
          </a:prstGeom>
        </p:spPr>
      </p:pic>
      <p:pic>
        <p:nvPicPr>
          <p:cNvPr id="7" name="Picture 6"/>
          <p:cNvPicPr>
            <a:picLocks noChangeAspect="1"/>
          </p:cNvPicPr>
          <p:nvPr/>
        </p:nvPicPr>
        <p:blipFill>
          <a:blip r:embed="rId5"/>
          <a:stretch>
            <a:fillRect/>
          </a:stretch>
        </p:blipFill>
        <p:spPr>
          <a:xfrm>
            <a:off x="5108222" y="469601"/>
            <a:ext cx="4290396" cy="2322026"/>
          </a:xfrm>
          <a:prstGeom prst="rect">
            <a:avLst/>
          </a:prstGeom>
        </p:spPr>
      </p:pic>
      <p:sp>
        <p:nvSpPr>
          <p:cNvPr id="8" name="TextBox 7"/>
          <p:cNvSpPr txBox="1"/>
          <p:nvPr/>
        </p:nvSpPr>
        <p:spPr>
          <a:xfrm>
            <a:off x="4217875" y="5575278"/>
            <a:ext cx="4885138" cy="646331"/>
          </a:xfrm>
          <a:prstGeom prst="rect">
            <a:avLst/>
          </a:prstGeom>
          <a:noFill/>
        </p:spPr>
        <p:txBody>
          <a:bodyPr wrap="square" rtlCol="0">
            <a:spAutoFit/>
          </a:bodyPr>
          <a:lstStyle/>
          <a:p>
            <a:r>
              <a:rPr lang="en-US" dirty="0" smtClean="0"/>
              <a:t>Planting is earlier than what would be expected given EVI</a:t>
            </a:r>
            <a:endParaRPr lang="en-US" dirty="0"/>
          </a:p>
        </p:txBody>
      </p:sp>
    </p:spTree>
    <p:extLst>
      <p:ext uri="{BB962C8B-B14F-4D97-AF65-F5344CB8AC3E}">
        <p14:creationId xmlns:p14="http://schemas.microsoft.com/office/powerpoint/2010/main" val="14342256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3672" y="100269"/>
            <a:ext cx="8518641" cy="369332"/>
          </a:xfrm>
          <a:prstGeom prst="rect">
            <a:avLst/>
          </a:prstGeom>
          <a:noFill/>
        </p:spPr>
        <p:txBody>
          <a:bodyPr wrap="none" rtlCol="0">
            <a:spAutoFit/>
          </a:bodyPr>
          <a:lstStyle/>
          <a:p>
            <a:r>
              <a:rPr lang="en-US" dirty="0" smtClean="0"/>
              <a:t>Bad polygon: </a:t>
            </a:r>
            <a:r>
              <a:rPr lang="en-US" dirty="0" err="1" smtClean="0"/>
              <a:t>pt</a:t>
            </a:r>
            <a:r>
              <a:rPr lang="en-US" dirty="0" smtClean="0"/>
              <a:t> 14, year 2017 (10 – 70 quarter period included, only Jake’s </a:t>
            </a:r>
            <a:r>
              <a:rPr lang="en-US" dirty="0" err="1" smtClean="0"/>
              <a:t>agri</a:t>
            </a:r>
            <a:r>
              <a:rPr lang="en-US" dirty="0" smtClean="0"/>
              <a:t> included)</a:t>
            </a:r>
            <a:endParaRPr lang="en-US" dirty="0"/>
          </a:p>
        </p:txBody>
      </p:sp>
      <p:sp>
        <p:nvSpPr>
          <p:cNvPr id="3" name="TextBox 2"/>
          <p:cNvSpPr txBox="1"/>
          <p:nvPr/>
        </p:nvSpPr>
        <p:spPr>
          <a:xfrm>
            <a:off x="150381" y="5782194"/>
            <a:ext cx="1782346" cy="369332"/>
          </a:xfrm>
          <a:prstGeom prst="rect">
            <a:avLst/>
          </a:prstGeom>
          <a:noFill/>
        </p:spPr>
        <p:txBody>
          <a:bodyPr wrap="none" rtlCol="0">
            <a:spAutoFit/>
          </a:bodyPr>
          <a:lstStyle/>
          <a:p>
            <a:r>
              <a:rPr lang="en-US" dirty="0" smtClean="0"/>
              <a:t>Harvest error: +7</a:t>
            </a:r>
            <a:endParaRPr lang="en-US" dirty="0"/>
          </a:p>
        </p:txBody>
      </p:sp>
      <p:pic>
        <p:nvPicPr>
          <p:cNvPr id="4" name="Picture 3"/>
          <p:cNvPicPr>
            <a:picLocks noChangeAspect="1"/>
          </p:cNvPicPr>
          <p:nvPr/>
        </p:nvPicPr>
        <p:blipFill>
          <a:blip r:embed="rId2"/>
          <a:stretch>
            <a:fillRect/>
          </a:stretch>
        </p:blipFill>
        <p:spPr>
          <a:xfrm>
            <a:off x="0" y="694267"/>
            <a:ext cx="3695700" cy="3175000"/>
          </a:xfrm>
          <a:prstGeom prst="rect">
            <a:avLst/>
          </a:prstGeom>
        </p:spPr>
      </p:pic>
      <p:pic>
        <p:nvPicPr>
          <p:cNvPr id="5" name="Picture 4"/>
          <p:cNvPicPr>
            <a:picLocks noChangeAspect="1"/>
          </p:cNvPicPr>
          <p:nvPr/>
        </p:nvPicPr>
        <p:blipFill>
          <a:blip r:embed="rId3"/>
          <a:stretch>
            <a:fillRect/>
          </a:stretch>
        </p:blipFill>
        <p:spPr>
          <a:xfrm>
            <a:off x="4563390" y="4270022"/>
            <a:ext cx="4088923" cy="2221089"/>
          </a:xfrm>
          <a:prstGeom prst="rect">
            <a:avLst/>
          </a:prstGeom>
        </p:spPr>
      </p:pic>
      <p:pic>
        <p:nvPicPr>
          <p:cNvPr id="6" name="Picture 5"/>
          <p:cNvPicPr>
            <a:picLocks noChangeAspect="1"/>
          </p:cNvPicPr>
          <p:nvPr/>
        </p:nvPicPr>
        <p:blipFill>
          <a:blip r:embed="rId4"/>
          <a:stretch>
            <a:fillRect/>
          </a:stretch>
        </p:blipFill>
        <p:spPr>
          <a:xfrm>
            <a:off x="4070895" y="694268"/>
            <a:ext cx="5073105" cy="2692400"/>
          </a:xfrm>
          <a:prstGeom prst="rect">
            <a:avLst/>
          </a:prstGeom>
        </p:spPr>
      </p:pic>
    </p:spTree>
    <p:extLst>
      <p:ext uri="{BB962C8B-B14F-4D97-AF65-F5344CB8AC3E}">
        <p14:creationId xmlns:p14="http://schemas.microsoft.com/office/powerpoint/2010/main" val="39114192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3445" y="239889"/>
            <a:ext cx="8706556" cy="5078314"/>
          </a:xfrm>
          <a:prstGeom prst="rect">
            <a:avLst/>
          </a:prstGeom>
          <a:noFill/>
        </p:spPr>
        <p:txBody>
          <a:bodyPr wrap="square" rtlCol="0">
            <a:spAutoFit/>
          </a:bodyPr>
          <a:lstStyle/>
          <a:p>
            <a:r>
              <a:rPr lang="en-US" b="1" dirty="0" smtClean="0"/>
              <a:t>Summary of common issues with plant/harvest estimates and why they’re bad:</a:t>
            </a:r>
          </a:p>
          <a:p>
            <a:pPr marL="285750" indent="-285750">
              <a:buFont typeface="Arial"/>
              <a:buChar char="•"/>
            </a:pPr>
            <a:r>
              <a:rPr lang="en-US" dirty="0" smtClean="0"/>
              <a:t>Plant/harvest date were earlier than expected, given shape of EVI curve; maybe issue with land use map or with my estimation method for plant/harvest (i.e. I need to make my plant estimates earlier)</a:t>
            </a:r>
          </a:p>
          <a:p>
            <a:pPr marL="285750" indent="-285750">
              <a:buFont typeface="Arial"/>
              <a:buChar char="•"/>
            </a:pPr>
            <a:r>
              <a:rPr lang="en-US" dirty="0" smtClean="0"/>
              <a:t>No pixels in polygon but there’s still an estimate somehow… need to get rid of these polygons</a:t>
            </a:r>
          </a:p>
          <a:p>
            <a:pPr marL="285750" indent="-285750">
              <a:buFont typeface="Arial"/>
              <a:buChar char="•"/>
            </a:pPr>
            <a:r>
              <a:rPr lang="en-US" dirty="0" smtClean="0"/>
              <a:t>Not enough RS data to get a good curve</a:t>
            </a:r>
          </a:p>
          <a:p>
            <a:pPr marL="285750" indent="-285750">
              <a:buFont typeface="Arial"/>
              <a:buChar char="•"/>
            </a:pPr>
            <a:r>
              <a:rPr lang="en-US" dirty="0" smtClean="0"/>
              <a:t>Reported plant/harvest doesn’t make sense given EVI curve… maybe because of bad land use map or due to reporting error</a:t>
            </a:r>
          </a:p>
          <a:p>
            <a:pPr marL="285750" indent="-285750">
              <a:buFont typeface="Arial"/>
              <a:buChar char="•"/>
            </a:pPr>
            <a:r>
              <a:rPr lang="en-US" dirty="0" smtClean="0"/>
              <a:t>Very few pixels in the polygon… land use map issue?</a:t>
            </a:r>
          </a:p>
          <a:p>
            <a:pPr marL="285750" indent="-285750">
              <a:buFont typeface="Arial"/>
              <a:buChar char="•"/>
            </a:pPr>
            <a:r>
              <a:rPr lang="en-US" dirty="0" smtClean="0"/>
              <a:t>Sometimes I mistake the second peak for the first peak</a:t>
            </a:r>
          </a:p>
          <a:p>
            <a:endParaRPr lang="en-US" dirty="0"/>
          </a:p>
          <a:p>
            <a:r>
              <a:rPr lang="en-US" b="1" dirty="0" smtClean="0"/>
              <a:t>To fix:</a:t>
            </a:r>
          </a:p>
          <a:p>
            <a:pPr marL="285750" indent="-285750">
              <a:buFont typeface="Arial"/>
              <a:buChar char="•"/>
            </a:pPr>
            <a:r>
              <a:rPr lang="en-US" dirty="0" smtClean="0"/>
              <a:t>New RS data</a:t>
            </a:r>
          </a:p>
          <a:p>
            <a:pPr marL="285750" indent="-285750">
              <a:buFont typeface="Arial"/>
              <a:buChar char="•"/>
            </a:pPr>
            <a:r>
              <a:rPr lang="en-US" dirty="0" smtClean="0"/>
              <a:t>New land use map</a:t>
            </a:r>
          </a:p>
          <a:p>
            <a:pPr marL="285750" indent="-285750">
              <a:buFont typeface="Arial"/>
              <a:buChar char="•"/>
            </a:pPr>
            <a:r>
              <a:rPr lang="en-US" dirty="0" smtClean="0"/>
              <a:t>Adjust my plant/harvest</a:t>
            </a:r>
          </a:p>
          <a:p>
            <a:pPr marL="285750" indent="-285750">
              <a:buFont typeface="Arial"/>
              <a:buChar char="•"/>
            </a:pPr>
            <a:r>
              <a:rPr lang="en-US" dirty="0" smtClean="0"/>
              <a:t>Get rid of empty polygons</a:t>
            </a:r>
          </a:p>
          <a:p>
            <a:pPr marL="285750" indent="-285750">
              <a:buFont typeface="Arial"/>
              <a:buChar char="•"/>
            </a:pPr>
            <a:r>
              <a:rPr lang="en-US" dirty="0" smtClean="0"/>
              <a:t>Revisit peak/quarter period timing estimation method for different regions?</a:t>
            </a:r>
            <a:endParaRPr lang="en-US" dirty="0"/>
          </a:p>
        </p:txBody>
      </p:sp>
    </p:spTree>
    <p:extLst>
      <p:ext uri="{BB962C8B-B14F-4D97-AF65-F5344CB8AC3E}">
        <p14:creationId xmlns:p14="http://schemas.microsoft.com/office/powerpoint/2010/main" val="33183709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p:nvSpPr>
        <p:spPr>
          <a:xfrm>
            <a:off x="2554111" y="1989667"/>
            <a:ext cx="3686038" cy="369332"/>
          </a:xfrm>
          <a:prstGeom prst="rect">
            <a:avLst/>
          </a:prstGeom>
          <a:noFill/>
        </p:spPr>
        <p:txBody>
          <a:bodyPr wrap="none" rtlCol="0">
            <a:spAutoFit/>
          </a:bodyPr>
          <a:lstStyle/>
          <a:p>
            <a:r>
              <a:rPr lang="en-US" dirty="0" smtClean="0"/>
              <a:t>Summarizing plant/harvest estimates</a:t>
            </a:r>
            <a:endParaRPr lang="en-US" dirty="0"/>
          </a:p>
        </p:txBody>
      </p:sp>
    </p:spTree>
    <p:extLst>
      <p:ext uri="{BB962C8B-B14F-4D97-AF65-F5344CB8AC3E}">
        <p14:creationId xmlns:p14="http://schemas.microsoft.com/office/powerpoint/2010/main" val="37605783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7001" y="197556"/>
            <a:ext cx="8791222" cy="4524316"/>
          </a:xfrm>
          <a:prstGeom prst="rect">
            <a:avLst/>
          </a:prstGeom>
          <a:noFill/>
        </p:spPr>
        <p:txBody>
          <a:bodyPr wrap="square" rtlCol="0">
            <a:spAutoFit/>
          </a:bodyPr>
          <a:lstStyle/>
          <a:p>
            <a:r>
              <a:rPr lang="en-US" b="1" dirty="0" smtClean="0"/>
              <a:t>GEE Code: Crop Dates Statistics and v2</a:t>
            </a:r>
          </a:p>
          <a:p>
            <a:endParaRPr lang="en-US" dirty="0"/>
          </a:p>
          <a:p>
            <a:pPr marL="285750" indent="-285750">
              <a:buFont typeface="Arial"/>
              <a:buChar char="•"/>
            </a:pPr>
            <a:r>
              <a:rPr lang="en-US" dirty="0" smtClean="0"/>
              <a:t>Calculate </a:t>
            </a:r>
            <a:r>
              <a:rPr lang="en-US" dirty="0" err="1" smtClean="0"/>
              <a:t>quantiles</a:t>
            </a:r>
            <a:r>
              <a:rPr lang="en-US" dirty="0" smtClean="0"/>
              <a:t> of plant, peak, harvest dates for first and second crop over sets of years (2003-2016) and for soy pixels within 25km radius</a:t>
            </a:r>
          </a:p>
          <a:p>
            <a:pPr marL="742950" lvl="1" indent="-285750">
              <a:buFont typeface="Arial"/>
              <a:buChar char="•"/>
            </a:pPr>
            <a:r>
              <a:rPr lang="en-US" dirty="0" smtClean="0"/>
              <a:t>Reduce regions to get an array of pixel values for each year/polygon combo</a:t>
            </a:r>
          </a:p>
          <a:p>
            <a:pPr marL="742950" lvl="1" indent="-285750">
              <a:buFont typeface="Arial"/>
              <a:buChar char="•"/>
            </a:pPr>
            <a:r>
              <a:rPr lang="en-US" dirty="0" smtClean="0"/>
              <a:t>Combine the arrays for each polygon over all years to a single array</a:t>
            </a:r>
          </a:p>
          <a:p>
            <a:pPr marL="742950" lvl="1" indent="-285750">
              <a:buFont typeface="Arial"/>
              <a:buChar char="•"/>
            </a:pPr>
            <a:r>
              <a:rPr lang="en-US" dirty="0" smtClean="0"/>
              <a:t>Reduce the combined array to get percentiles</a:t>
            </a:r>
          </a:p>
          <a:p>
            <a:pPr marL="285750" indent="-285750">
              <a:buFont typeface="Arial"/>
              <a:buChar char="•"/>
            </a:pPr>
            <a:r>
              <a:rPr lang="en-US" dirty="0" smtClean="0"/>
              <a:t>Note, if a polygon/year doesn’t have any soy points, I replaced that array with an array of [0] – if there are a few years with soy and a few years without, these extra zeros could bias the final quartile result if the years with soy don’t have many pixels.</a:t>
            </a:r>
          </a:p>
          <a:p>
            <a:pPr marL="285750" indent="-285750">
              <a:buFont typeface="Arial"/>
              <a:buChar char="•"/>
            </a:pPr>
            <a:r>
              <a:rPr lang="en-US" dirty="0" smtClean="0"/>
              <a:t>To generate the multi-year combined array, had to initialize iterate() with a randomly chosen number – this number might affect the final result, but since most areas have at least 5000 soy pixels, probably won’t affect it much.</a:t>
            </a:r>
          </a:p>
          <a:p>
            <a:pPr marL="285750" indent="-285750">
              <a:buFont typeface="Arial"/>
              <a:buChar char="•"/>
            </a:pPr>
            <a:r>
              <a:rPr lang="en-US" dirty="0" smtClean="0"/>
              <a:t>Need to get these percentiles for “all” soy pixels, but there are too many (can’t export more than 500 or 1000 points at a time), so did random stratified sampling (except only had one class)</a:t>
            </a:r>
            <a:endParaRPr lang="en-US" dirty="0"/>
          </a:p>
        </p:txBody>
      </p:sp>
    </p:spTree>
    <p:extLst>
      <p:ext uri="{BB962C8B-B14F-4D97-AF65-F5344CB8AC3E}">
        <p14:creationId xmlns:p14="http://schemas.microsoft.com/office/powerpoint/2010/main" val="29066434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p:nvSpPr>
        <p:spPr>
          <a:xfrm>
            <a:off x="4106333" y="2582333"/>
            <a:ext cx="1001145" cy="461665"/>
          </a:xfrm>
          <a:prstGeom prst="rect">
            <a:avLst/>
          </a:prstGeom>
          <a:noFill/>
        </p:spPr>
        <p:txBody>
          <a:bodyPr wrap="none" rtlCol="0">
            <a:spAutoFit/>
          </a:bodyPr>
          <a:lstStyle/>
          <a:p>
            <a:r>
              <a:rPr lang="en-US" sz="2400" dirty="0" smtClean="0"/>
              <a:t>TO DO</a:t>
            </a:r>
            <a:endParaRPr lang="en-US" sz="2400" dirty="0"/>
          </a:p>
        </p:txBody>
      </p:sp>
    </p:spTree>
    <p:extLst>
      <p:ext uri="{BB962C8B-B14F-4D97-AF65-F5344CB8AC3E}">
        <p14:creationId xmlns:p14="http://schemas.microsoft.com/office/powerpoint/2010/main" val="2810589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4625" y="158750"/>
            <a:ext cx="8969375" cy="923330"/>
          </a:xfrm>
          <a:prstGeom prst="rect">
            <a:avLst/>
          </a:prstGeom>
          <a:noFill/>
        </p:spPr>
        <p:txBody>
          <a:bodyPr wrap="square" rtlCol="0">
            <a:spAutoFit/>
          </a:bodyPr>
          <a:lstStyle/>
          <a:p>
            <a:r>
              <a:rPr lang="en-US" dirty="0" smtClean="0"/>
              <a:t>No masking of quarter period, </a:t>
            </a:r>
            <a:r>
              <a:rPr lang="en-US" dirty="0" err="1" smtClean="0"/>
              <a:t>vs</a:t>
            </a:r>
            <a:r>
              <a:rPr lang="en-US" dirty="0" smtClean="0"/>
              <a:t> masking bad pixels (but not entire polygons based on bad pixels, unless there are NO good pixels in polygon) – done in GEE file </a:t>
            </a:r>
            <a:r>
              <a:rPr lang="en-US" dirty="0" err="1" smtClean="0"/>
              <a:t>Timeseries</a:t>
            </a:r>
            <a:r>
              <a:rPr lang="en-US" dirty="0" smtClean="0"/>
              <a:t> Validation w </a:t>
            </a:r>
            <a:r>
              <a:rPr lang="en-US" dirty="0" err="1" smtClean="0"/>
              <a:t>Matopiba</a:t>
            </a:r>
            <a:r>
              <a:rPr lang="en-US" dirty="0" smtClean="0"/>
              <a:t> v4</a:t>
            </a:r>
            <a:endParaRPr lang="en-US" dirty="0"/>
          </a:p>
        </p:txBody>
      </p:sp>
      <p:sp>
        <p:nvSpPr>
          <p:cNvPr id="3" name="TextBox 2"/>
          <p:cNvSpPr txBox="1"/>
          <p:nvPr/>
        </p:nvSpPr>
        <p:spPr>
          <a:xfrm>
            <a:off x="49483" y="973234"/>
            <a:ext cx="1280669" cy="369332"/>
          </a:xfrm>
          <a:prstGeom prst="rect">
            <a:avLst/>
          </a:prstGeom>
          <a:noFill/>
        </p:spPr>
        <p:txBody>
          <a:bodyPr wrap="none" rtlCol="0">
            <a:spAutoFit/>
          </a:bodyPr>
          <a:lstStyle/>
          <a:p>
            <a:r>
              <a:rPr lang="en-US" dirty="0" smtClean="0"/>
              <a:t>No masking</a:t>
            </a:r>
            <a:endParaRPr lang="en-US" dirty="0"/>
          </a:p>
        </p:txBody>
      </p:sp>
      <p:sp>
        <p:nvSpPr>
          <p:cNvPr id="4" name="TextBox 3"/>
          <p:cNvSpPr txBox="1"/>
          <p:nvPr/>
        </p:nvSpPr>
        <p:spPr>
          <a:xfrm>
            <a:off x="5714292" y="995914"/>
            <a:ext cx="2204900" cy="369332"/>
          </a:xfrm>
          <a:prstGeom prst="rect">
            <a:avLst/>
          </a:prstGeom>
          <a:noFill/>
        </p:spPr>
        <p:txBody>
          <a:bodyPr wrap="none" rtlCol="0">
            <a:spAutoFit/>
          </a:bodyPr>
          <a:lstStyle/>
          <a:p>
            <a:r>
              <a:rPr lang="en-US" dirty="0" smtClean="0"/>
              <a:t>Masking of bad pixels</a:t>
            </a:r>
            <a:endParaRPr lang="en-US" dirty="0"/>
          </a:p>
        </p:txBody>
      </p:sp>
      <p:pic>
        <p:nvPicPr>
          <p:cNvPr id="5" name="Picture 4"/>
          <p:cNvPicPr>
            <a:picLocks noChangeAspect="1"/>
          </p:cNvPicPr>
          <p:nvPr/>
        </p:nvPicPr>
        <p:blipFill>
          <a:blip r:embed="rId2"/>
          <a:stretch>
            <a:fillRect/>
          </a:stretch>
        </p:blipFill>
        <p:spPr>
          <a:xfrm>
            <a:off x="4006862" y="1365245"/>
            <a:ext cx="5726830" cy="3185337"/>
          </a:xfrm>
          <a:prstGeom prst="rect">
            <a:avLst/>
          </a:prstGeom>
        </p:spPr>
      </p:pic>
      <p:pic>
        <p:nvPicPr>
          <p:cNvPr id="8" name="Picture 7"/>
          <p:cNvPicPr>
            <a:picLocks noChangeAspect="1"/>
          </p:cNvPicPr>
          <p:nvPr/>
        </p:nvPicPr>
        <p:blipFill>
          <a:blip r:embed="rId3"/>
          <a:stretch>
            <a:fillRect/>
          </a:stretch>
        </p:blipFill>
        <p:spPr>
          <a:xfrm>
            <a:off x="0" y="1342566"/>
            <a:ext cx="4666233" cy="3331016"/>
          </a:xfrm>
          <a:prstGeom prst="rect">
            <a:avLst/>
          </a:prstGeom>
        </p:spPr>
      </p:pic>
      <p:sp>
        <p:nvSpPr>
          <p:cNvPr id="9" name="TextBox 8"/>
          <p:cNvSpPr txBox="1"/>
          <p:nvPr/>
        </p:nvSpPr>
        <p:spPr>
          <a:xfrm>
            <a:off x="1648112" y="5366966"/>
            <a:ext cx="3403496" cy="369332"/>
          </a:xfrm>
          <a:prstGeom prst="rect">
            <a:avLst/>
          </a:prstGeom>
          <a:noFill/>
        </p:spPr>
        <p:txBody>
          <a:bodyPr wrap="none" rtlCol="0">
            <a:spAutoFit/>
          </a:bodyPr>
          <a:lstStyle/>
          <a:p>
            <a:r>
              <a:rPr lang="en-US" dirty="0" smtClean="0"/>
              <a:t>Method 2 had slight improvement</a:t>
            </a:r>
            <a:endParaRPr lang="en-US" dirty="0"/>
          </a:p>
        </p:txBody>
      </p:sp>
    </p:spTree>
    <p:extLst>
      <p:ext uri="{BB962C8B-B14F-4D97-AF65-F5344CB8AC3E}">
        <p14:creationId xmlns:p14="http://schemas.microsoft.com/office/powerpoint/2010/main" val="32174613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042" y="0"/>
            <a:ext cx="9106957" cy="7725194"/>
          </a:xfrm>
          <a:prstGeom prst="rect">
            <a:avLst/>
          </a:prstGeom>
        </p:spPr>
        <p:txBody>
          <a:bodyPr wrap="square">
            <a:spAutoFit/>
          </a:bodyPr>
          <a:lstStyle/>
          <a:p>
            <a:r>
              <a:rPr lang="en-US" sz="1600" dirty="0" smtClean="0"/>
              <a:t>For plant/harvest validation:</a:t>
            </a:r>
            <a:endParaRPr lang="en-US" sz="1600" dirty="0" smtClean="0"/>
          </a:p>
          <a:p>
            <a:pPr marL="285750" indent="-285750">
              <a:buFont typeface="Arial"/>
              <a:buChar char="•"/>
            </a:pPr>
            <a:r>
              <a:rPr lang="en-US" sz="1600" dirty="0" smtClean="0">
                <a:solidFill>
                  <a:srgbClr val="FF0000"/>
                </a:solidFill>
              </a:rPr>
              <a:t>Look at performance of estimates/% of bad pixels in polygon </a:t>
            </a:r>
            <a:r>
              <a:rPr lang="en-US" sz="1600" dirty="0" err="1" smtClean="0">
                <a:solidFill>
                  <a:srgbClr val="FF0000"/>
                </a:solidFill>
              </a:rPr>
              <a:t>wrt</a:t>
            </a:r>
            <a:r>
              <a:rPr lang="en-US" sz="1600" dirty="0" smtClean="0">
                <a:solidFill>
                  <a:srgbClr val="FF0000"/>
                </a:solidFill>
              </a:rPr>
              <a:t> reported total area vs. agricultural area in the survey, and also </a:t>
            </a:r>
            <a:r>
              <a:rPr lang="en-US" sz="1600" dirty="0" err="1" smtClean="0">
                <a:solidFill>
                  <a:srgbClr val="FF0000"/>
                </a:solidFill>
              </a:rPr>
              <a:t>wrt</a:t>
            </a:r>
            <a:r>
              <a:rPr lang="en-US" sz="1600" dirty="0" smtClean="0">
                <a:solidFill>
                  <a:srgbClr val="FF0000"/>
                </a:solidFill>
              </a:rPr>
              <a:t> Jake’s land cover map</a:t>
            </a:r>
          </a:p>
          <a:p>
            <a:pPr marL="285750" indent="-285750">
              <a:buFont typeface="Arial"/>
              <a:buChar char="•"/>
            </a:pPr>
            <a:r>
              <a:rPr lang="en-US" sz="1600" dirty="0" smtClean="0">
                <a:solidFill>
                  <a:srgbClr val="FF0000"/>
                </a:solidFill>
              </a:rPr>
              <a:t>look </a:t>
            </a:r>
            <a:r>
              <a:rPr lang="en-US" sz="1600" dirty="0" smtClean="0">
                <a:solidFill>
                  <a:srgbClr val="FF0000"/>
                </a:solidFill>
              </a:rPr>
              <a:t>at why certain points are so badly estimated. </a:t>
            </a:r>
            <a:endParaRPr lang="en-US" sz="1600" dirty="0" smtClean="0">
              <a:solidFill>
                <a:srgbClr val="FF0000"/>
              </a:solidFill>
            </a:endParaRPr>
          </a:p>
          <a:p>
            <a:pPr marL="285750" indent="-285750">
              <a:buFont typeface="Arial"/>
              <a:buChar char="•"/>
            </a:pPr>
            <a:r>
              <a:rPr lang="en-US" sz="1600" dirty="0" smtClean="0">
                <a:solidFill>
                  <a:srgbClr val="FF0000"/>
                </a:solidFill>
              </a:rPr>
              <a:t>Test estimating plant dates earlier since a lot of plant dates are estimated to be later than actual</a:t>
            </a:r>
            <a:endParaRPr lang="en-US" sz="1600" dirty="0" smtClean="0">
              <a:solidFill>
                <a:srgbClr val="FF0000"/>
              </a:solidFill>
            </a:endParaRPr>
          </a:p>
          <a:p>
            <a:pPr marL="285750" indent="-285750">
              <a:buFont typeface="Arial"/>
              <a:buChar char="•"/>
            </a:pPr>
            <a:r>
              <a:rPr lang="en-US" sz="1600" dirty="0" smtClean="0">
                <a:solidFill>
                  <a:srgbClr val="FF0000"/>
                </a:solidFill>
              </a:rPr>
              <a:t>Start </a:t>
            </a:r>
            <a:r>
              <a:rPr lang="en-US" sz="1600" dirty="0" smtClean="0">
                <a:solidFill>
                  <a:srgbClr val="FF0000"/>
                </a:solidFill>
              </a:rPr>
              <a:t>new tester script to compare Jake’s % </a:t>
            </a:r>
            <a:r>
              <a:rPr lang="en-US" sz="1600" dirty="0" err="1" smtClean="0">
                <a:solidFill>
                  <a:srgbClr val="FF0000"/>
                </a:solidFill>
              </a:rPr>
              <a:t>agri</a:t>
            </a:r>
            <a:r>
              <a:rPr lang="en-US" sz="1600" dirty="0" smtClean="0">
                <a:solidFill>
                  <a:srgbClr val="FF0000"/>
                </a:solidFill>
              </a:rPr>
              <a:t> to </a:t>
            </a:r>
            <a:r>
              <a:rPr lang="en-US" sz="1600" dirty="0" err="1" smtClean="0">
                <a:solidFill>
                  <a:srgbClr val="FF0000"/>
                </a:solidFill>
              </a:rPr>
              <a:t>Matopiba</a:t>
            </a:r>
            <a:r>
              <a:rPr lang="en-US" sz="1600" dirty="0" smtClean="0">
                <a:solidFill>
                  <a:srgbClr val="FF0000"/>
                </a:solidFill>
              </a:rPr>
              <a:t> reported % </a:t>
            </a:r>
            <a:r>
              <a:rPr lang="en-US" sz="1600" dirty="0" err="1" smtClean="0">
                <a:solidFill>
                  <a:srgbClr val="FF0000"/>
                </a:solidFill>
              </a:rPr>
              <a:t>agri</a:t>
            </a:r>
            <a:r>
              <a:rPr lang="en-US" sz="1600" dirty="0" smtClean="0">
                <a:solidFill>
                  <a:srgbClr val="FF0000"/>
                </a:solidFill>
              </a:rPr>
              <a:t> – look at their match to see how good the land use map is</a:t>
            </a:r>
          </a:p>
          <a:p>
            <a:pPr marL="285750" indent="-285750">
              <a:buFont typeface="Arial"/>
              <a:buChar char="•"/>
            </a:pPr>
            <a:r>
              <a:rPr lang="en-US" sz="1600" dirty="0" smtClean="0">
                <a:solidFill>
                  <a:srgbClr val="FF0000"/>
                </a:solidFill>
              </a:rPr>
              <a:t>Does timing of harvest relative to EVI TS change depending on single/double crop</a:t>
            </a:r>
            <a:r>
              <a:rPr lang="en-US" sz="1600" dirty="0" smtClean="0">
                <a:solidFill>
                  <a:srgbClr val="FF0000"/>
                </a:solidFill>
              </a:rPr>
              <a:t>?</a:t>
            </a:r>
          </a:p>
          <a:p>
            <a:pPr marL="285750" indent="-285750">
              <a:buFont typeface="Arial"/>
              <a:buChar char="•"/>
            </a:pPr>
            <a:r>
              <a:rPr lang="en-US" sz="1600" dirty="0" smtClean="0">
                <a:solidFill>
                  <a:srgbClr val="FF0000"/>
                </a:solidFill>
              </a:rPr>
              <a:t>Get polygons of natural </a:t>
            </a:r>
            <a:r>
              <a:rPr lang="en-US" sz="1600" dirty="0" err="1" smtClean="0">
                <a:solidFill>
                  <a:srgbClr val="FF0000"/>
                </a:solidFill>
              </a:rPr>
              <a:t>vs</a:t>
            </a:r>
            <a:r>
              <a:rPr lang="en-US" sz="1600" dirty="0" smtClean="0">
                <a:solidFill>
                  <a:srgbClr val="FF0000"/>
                </a:solidFill>
              </a:rPr>
              <a:t> planted area for CAR </a:t>
            </a:r>
            <a:r>
              <a:rPr lang="en-US" sz="1600" dirty="0">
                <a:solidFill>
                  <a:srgbClr val="FF0000"/>
                </a:solidFill>
              </a:rPr>
              <a:t>polys - Included with the raw CAR parcel polygons are a set of polygons containing area in native vegetation. You can find those files in, `/cluster/tufts/</a:t>
            </a:r>
            <a:r>
              <a:rPr lang="en-US" sz="1600" dirty="0" err="1">
                <a:solidFill>
                  <a:srgbClr val="FF0000"/>
                </a:solidFill>
              </a:rPr>
              <a:t>cohnlab</a:t>
            </a:r>
            <a:r>
              <a:rPr lang="en-US" sz="1600" dirty="0">
                <a:solidFill>
                  <a:srgbClr val="FF0000"/>
                </a:solidFill>
              </a:rPr>
              <a:t>/</a:t>
            </a:r>
            <a:r>
              <a:rPr lang="en-US" sz="1600" dirty="0" err="1">
                <a:solidFill>
                  <a:srgbClr val="FF0000"/>
                </a:solidFill>
              </a:rPr>
              <a:t>brazil_car</a:t>
            </a:r>
            <a:r>
              <a:rPr lang="en-US" sz="1600" dirty="0">
                <a:solidFill>
                  <a:srgbClr val="FF0000"/>
                </a:solidFill>
              </a:rPr>
              <a:t>/data/source/&lt;</a:t>
            </a:r>
            <a:r>
              <a:rPr lang="en-US" sz="1600" dirty="0" err="1">
                <a:solidFill>
                  <a:srgbClr val="FF0000"/>
                </a:solidFill>
              </a:rPr>
              <a:t>municipality_code</a:t>
            </a:r>
            <a:r>
              <a:rPr lang="en-US" sz="1600" dirty="0">
                <a:solidFill>
                  <a:srgbClr val="FF0000"/>
                </a:solidFill>
              </a:rPr>
              <a:t>&gt;.zip/</a:t>
            </a:r>
            <a:r>
              <a:rPr lang="en-US" sz="1600" dirty="0" err="1">
                <a:solidFill>
                  <a:srgbClr val="FF0000"/>
                </a:solidFill>
              </a:rPr>
              <a:t>VEGETACAO_NATIVA.zip</a:t>
            </a:r>
            <a:r>
              <a:rPr lang="en-US" sz="1600" dirty="0">
                <a:solidFill>
                  <a:srgbClr val="FF0000"/>
                </a:solidFill>
              </a:rPr>
              <a:t>`. The car does not provide information on planted acres, though. That will need to come from somewhere else.</a:t>
            </a:r>
            <a:endParaRPr lang="en-US" sz="1600" dirty="0" smtClean="0">
              <a:solidFill>
                <a:srgbClr val="FF0000"/>
              </a:solidFill>
            </a:endParaRPr>
          </a:p>
          <a:p>
            <a:pPr marL="285750" indent="-285750">
              <a:buFont typeface="Arial"/>
              <a:buChar char="•"/>
            </a:pPr>
            <a:r>
              <a:rPr lang="en-US" sz="1600" dirty="0" smtClean="0">
                <a:solidFill>
                  <a:srgbClr val="FF0000"/>
                </a:solidFill>
              </a:rPr>
              <a:t>Add on </a:t>
            </a:r>
            <a:r>
              <a:rPr lang="en-US" sz="1600" dirty="0" err="1" smtClean="0">
                <a:solidFill>
                  <a:srgbClr val="FF0000"/>
                </a:solidFill>
              </a:rPr>
              <a:t>mapbiomas</a:t>
            </a:r>
            <a:r>
              <a:rPr lang="en-US" sz="1600" dirty="0" smtClean="0">
                <a:solidFill>
                  <a:srgbClr val="FF0000"/>
                </a:solidFill>
              </a:rPr>
              <a:t> cropland layer in addition to Jake’s map to get cropped areas</a:t>
            </a:r>
          </a:p>
          <a:p>
            <a:pPr marL="285750" indent="-285750">
              <a:buFont typeface="Arial"/>
              <a:buChar char="•"/>
            </a:pPr>
            <a:r>
              <a:rPr lang="en-US" sz="1600" dirty="0" smtClean="0">
                <a:solidFill>
                  <a:srgbClr val="FF0000"/>
                </a:solidFill>
              </a:rPr>
              <a:t>Ask: are high error areas close to each other?</a:t>
            </a:r>
          </a:p>
          <a:p>
            <a:pPr marL="285750" indent="-285750">
              <a:buFont typeface="Arial"/>
              <a:buChar char="•"/>
            </a:pPr>
            <a:r>
              <a:rPr lang="en-US" sz="1600" dirty="0" smtClean="0">
                <a:solidFill>
                  <a:srgbClr val="FF0000"/>
                </a:solidFill>
              </a:rPr>
              <a:t>Compare discrepancy in errors between single </a:t>
            </a:r>
            <a:r>
              <a:rPr lang="en-US" sz="1600" dirty="0" err="1" smtClean="0">
                <a:solidFill>
                  <a:srgbClr val="FF0000"/>
                </a:solidFill>
              </a:rPr>
              <a:t>vs</a:t>
            </a:r>
            <a:r>
              <a:rPr lang="en-US" sz="1600" dirty="0" smtClean="0">
                <a:solidFill>
                  <a:srgbClr val="FF0000"/>
                </a:solidFill>
              </a:rPr>
              <a:t> double cropped pixels/polygons</a:t>
            </a:r>
          </a:p>
          <a:p>
            <a:pPr marL="285750" indent="-285750">
              <a:buFont typeface="Arial"/>
              <a:buChar char="•"/>
            </a:pPr>
            <a:r>
              <a:rPr lang="en-US" sz="1600" dirty="0" smtClean="0">
                <a:solidFill>
                  <a:srgbClr val="FF0000"/>
                </a:solidFill>
              </a:rPr>
              <a:t>Are all pixels within a CAR polygon single </a:t>
            </a:r>
            <a:r>
              <a:rPr lang="en-US" sz="1600" dirty="0" err="1" smtClean="0">
                <a:solidFill>
                  <a:srgbClr val="FF0000"/>
                </a:solidFill>
              </a:rPr>
              <a:t>vs</a:t>
            </a:r>
            <a:r>
              <a:rPr lang="en-US" sz="1600" dirty="0" smtClean="0">
                <a:solidFill>
                  <a:srgbClr val="FF0000"/>
                </a:solidFill>
              </a:rPr>
              <a:t> double croppe</a:t>
            </a:r>
            <a:r>
              <a:rPr lang="en-US" sz="1600" dirty="0" smtClean="0">
                <a:solidFill>
                  <a:srgbClr val="FF0000"/>
                </a:solidFill>
              </a:rPr>
              <a:t>d, or is there a mixture within a polygon?</a:t>
            </a:r>
          </a:p>
          <a:p>
            <a:pPr marL="285750" indent="-285750">
              <a:buFont typeface="Arial"/>
              <a:buChar char="•"/>
            </a:pPr>
            <a:r>
              <a:rPr lang="en-US" sz="1600" dirty="0" smtClean="0">
                <a:solidFill>
                  <a:srgbClr val="FF0000"/>
                </a:solidFill>
              </a:rPr>
              <a:t>Is there correlation between the width of the reported range and the error?</a:t>
            </a:r>
          </a:p>
          <a:p>
            <a:pPr marL="285750" indent="-285750">
              <a:buFont typeface="Arial"/>
              <a:buChar char="•"/>
            </a:pPr>
            <a:r>
              <a:rPr lang="en-US" sz="1600" dirty="0" smtClean="0">
                <a:solidFill>
                  <a:srgbClr val="FF0000"/>
                </a:solidFill>
              </a:rPr>
              <a:t>Map the max – min (amplitude) of plant/harvest dates from 2003 to 2016 for a given pixel or region</a:t>
            </a:r>
          </a:p>
          <a:p>
            <a:pPr marL="285750" indent="-285750">
              <a:buFont typeface="Arial"/>
              <a:buChar char="•"/>
            </a:pPr>
            <a:r>
              <a:rPr lang="en-US" sz="1600" dirty="0"/>
              <a:t>The polygons never change, but we know productive area changes and you are already using </a:t>
            </a:r>
            <a:r>
              <a:rPr lang="en-US" sz="1600" dirty="0" err="1"/>
              <a:t>mapbiomas</a:t>
            </a:r>
            <a:r>
              <a:rPr lang="en-US" sz="1600" dirty="0"/>
              <a:t> to track those changes. thus, I think a good strategy is to estimate planting dates over a) the intersection of </a:t>
            </a:r>
            <a:r>
              <a:rPr lang="en-US" sz="1600" dirty="0" err="1"/>
              <a:t>Mapbiomas</a:t>
            </a:r>
            <a:r>
              <a:rPr lang="en-US" sz="1600" dirty="0"/>
              <a:t> crop and CAR productive area and b) the intersection of </a:t>
            </a:r>
            <a:r>
              <a:rPr lang="en-US" sz="1600" dirty="0" err="1"/>
              <a:t>Mapbiomas</a:t>
            </a:r>
            <a:r>
              <a:rPr lang="en-US" sz="1600" dirty="0"/>
              <a:t> crop or </a:t>
            </a:r>
            <a:r>
              <a:rPr lang="en-US" sz="1600" dirty="0" err="1"/>
              <a:t>Mapbiomas</a:t>
            </a:r>
            <a:r>
              <a:rPr lang="en-US" sz="1600" dirty="0"/>
              <a:t> crop/pasture and CAR productive area this will be more restrictive than just </a:t>
            </a:r>
            <a:r>
              <a:rPr lang="en-US" sz="1600" dirty="0" err="1"/>
              <a:t>Mapbiomas</a:t>
            </a:r>
            <a:r>
              <a:rPr lang="en-US" sz="1600" dirty="0" smtClean="0"/>
              <a:t>. </a:t>
            </a:r>
            <a:r>
              <a:rPr lang="en-US" sz="1600" dirty="0" err="1" smtClean="0"/>
              <a:t>Restinga</a:t>
            </a:r>
            <a:r>
              <a:rPr lang="en-US" sz="1600" dirty="0" smtClean="0"/>
              <a:t> is sandbank/ephemerally flooded area – mask it out.</a:t>
            </a:r>
          </a:p>
          <a:p>
            <a:pPr marL="285750" indent="-285750">
              <a:buFont typeface="Arial"/>
              <a:buChar char="•"/>
            </a:pPr>
            <a:r>
              <a:rPr lang="en-US" sz="1600" dirty="0" smtClean="0">
                <a:solidFill>
                  <a:srgbClr val="FF0000"/>
                </a:solidFill>
              </a:rPr>
              <a:t>Will need to revisit GEE file “Land Use Classification” and continue uploading assets of the CAR polys – stopped after only two out of 42. Then combine each type of land use polygon across all </a:t>
            </a:r>
            <a:r>
              <a:rPr lang="en-US" sz="1600" dirty="0" err="1" smtClean="0">
                <a:solidFill>
                  <a:srgbClr val="FF0000"/>
                </a:solidFill>
              </a:rPr>
              <a:t>munis</a:t>
            </a:r>
            <a:r>
              <a:rPr lang="en-US" sz="1600" dirty="0" smtClean="0">
                <a:solidFill>
                  <a:srgbClr val="FF0000"/>
                </a:solidFill>
              </a:rPr>
              <a:t> and mask out plant/estimate image accordingly.</a:t>
            </a:r>
          </a:p>
          <a:p>
            <a:pPr marL="285750" indent="-285750">
              <a:buFont typeface="Arial"/>
              <a:buChar char="•"/>
            </a:pPr>
            <a:endParaRPr lang="en-US" sz="1600" dirty="0">
              <a:solidFill>
                <a:srgbClr val="FF0000"/>
              </a:solidFill>
            </a:endParaRPr>
          </a:p>
          <a:p>
            <a:pPr marL="285750" indent="-285750">
              <a:buFont typeface="Arial"/>
              <a:buChar char="•"/>
            </a:pPr>
            <a:r>
              <a:rPr lang="en-US" sz="1600" dirty="0" smtClean="0">
                <a:solidFill>
                  <a:srgbClr val="FF0000"/>
                </a:solidFill>
              </a:rPr>
              <a:t>NEED to propagate error due to incorrect underlying land use.</a:t>
            </a:r>
          </a:p>
          <a:p>
            <a:pPr marL="285750" indent="-285750">
              <a:buFont typeface="Arial"/>
              <a:buChar char="•"/>
            </a:pPr>
            <a:r>
              <a:rPr lang="en-US" sz="1600" dirty="0" smtClean="0">
                <a:solidFill>
                  <a:srgbClr val="FF0000"/>
                </a:solidFill>
              </a:rPr>
              <a:t>Pin down how to select for </a:t>
            </a:r>
            <a:r>
              <a:rPr lang="en-US" sz="1600" dirty="0" err="1" smtClean="0">
                <a:solidFill>
                  <a:srgbClr val="FF0000"/>
                </a:solidFill>
              </a:rPr>
              <a:t>agri</a:t>
            </a:r>
            <a:r>
              <a:rPr lang="en-US" sz="1600" dirty="0" smtClean="0">
                <a:solidFill>
                  <a:srgbClr val="FF0000"/>
                </a:solidFill>
              </a:rPr>
              <a:t> pixels (test the land use classification with CAR polygon natural veg poly)</a:t>
            </a:r>
          </a:p>
          <a:p>
            <a:pPr marL="285750" indent="-285750">
              <a:buFont typeface="Arial"/>
              <a:buChar char="•"/>
            </a:pPr>
            <a:r>
              <a:rPr lang="en-US" sz="1600" dirty="0" smtClean="0">
                <a:solidFill>
                  <a:srgbClr val="FF0000"/>
                </a:solidFill>
              </a:rPr>
              <a:t>Don’t spend too much more time fine tuning estimations to these methods</a:t>
            </a:r>
            <a:endParaRPr lang="en-US" sz="1600" dirty="0" smtClean="0">
              <a:solidFill>
                <a:srgbClr val="FF0000"/>
              </a:solidFill>
            </a:endParaRPr>
          </a:p>
          <a:p>
            <a:pPr marL="285750" indent="-285750">
              <a:buFont typeface="Arial"/>
              <a:buChar char="•"/>
            </a:pPr>
            <a:endParaRPr lang="en-US" sz="1600" dirty="0" smtClean="0">
              <a:solidFill>
                <a:srgbClr val="FF0000"/>
              </a:solidFill>
            </a:endParaRPr>
          </a:p>
        </p:txBody>
      </p:sp>
    </p:spTree>
    <p:extLst>
      <p:ext uri="{BB962C8B-B14F-4D97-AF65-F5344CB8AC3E}">
        <p14:creationId xmlns:p14="http://schemas.microsoft.com/office/powerpoint/2010/main" val="39050454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8111" y="311348"/>
            <a:ext cx="8638553" cy="1077218"/>
          </a:xfrm>
          <a:prstGeom prst="rect">
            <a:avLst/>
          </a:prstGeom>
          <a:noFill/>
        </p:spPr>
        <p:txBody>
          <a:bodyPr wrap="square" rtlCol="0">
            <a:spAutoFit/>
          </a:bodyPr>
          <a:lstStyle/>
          <a:p>
            <a:r>
              <a:rPr lang="en-US" sz="1600" dirty="0" smtClean="0"/>
              <a:t>For Sally: </a:t>
            </a:r>
          </a:p>
          <a:p>
            <a:pPr marL="285750" indent="-285750">
              <a:buFont typeface="Arial"/>
              <a:buChar char="•"/>
            </a:pPr>
            <a:r>
              <a:rPr lang="en-US" sz="1600" dirty="0" smtClean="0"/>
              <a:t>Get </a:t>
            </a:r>
            <a:r>
              <a:rPr lang="en-US" sz="1600" dirty="0" err="1" smtClean="0"/>
              <a:t>Srad</a:t>
            </a:r>
            <a:r>
              <a:rPr lang="en-US" sz="1600" dirty="0" smtClean="0"/>
              <a:t> and </a:t>
            </a:r>
            <a:r>
              <a:rPr lang="en-US" sz="1600" dirty="0" err="1" smtClean="0"/>
              <a:t>precip</a:t>
            </a:r>
            <a:r>
              <a:rPr lang="en-US" sz="1600" dirty="0" smtClean="0"/>
              <a:t> from Xavier into a table (</a:t>
            </a:r>
            <a:r>
              <a:rPr lang="en-US" sz="1600" dirty="0" err="1" smtClean="0"/>
              <a:t>csv</a:t>
            </a:r>
            <a:r>
              <a:rPr lang="en-US" sz="1600" dirty="0" smtClean="0"/>
              <a:t>) for the original weather station points for one year (any year)</a:t>
            </a:r>
          </a:p>
          <a:p>
            <a:pPr marL="285750" indent="-285750">
              <a:buFont typeface="Arial"/>
              <a:buChar char="•"/>
            </a:pPr>
            <a:r>
              <a:rPr lang="en-US" sz="1600" dirty="0" smtClean="0"/>
              <a:t>Get </a:t>
            </a:r>
            <a:r>
              <a:rPr lang="en-US" sz="1600" dirty="0" err="1" smtClean="0"/>
              <a:t>timeseries</a:t>
            </a:r>
            <a:r>
              <a:rPr lang="en-US" sz="1600" dirty="0" smtClean="0"/>
              <a:t> of </a:t>
            </a:r>
            <a:r>
              <a:rPr lang="en-US" sz="1600" dirty="0" err="1" smtClean="0"/>
              <a:t>Tmin</a:t>
            </a:r>
            <a:r>
              <a:rPr lang="en-US" sz="1600" dirty="0" smtClean="0"/>
              <a:t>, </a:t>
            </a:r>
            <a:r>
              <a:rPr lang="en-US" sz="1600" dirty="0" err="1" smtClean="0"/>
              <a:t>Tmax</a:t>
            </a:r>
            <a:r>
              <a:rPr lang="en-US" sz="1600" dirty="0" smtClean="0"/>
              <a:t> and cloudy/clear data flag for each pixel, wait for Avery’s points</a:t>
            </a:r>
            <a:endParaRPr lang="en-US" sz="1600" dirty="0"/>
          </a:p>
        </p:txBody>
      </p:sp>
      <p:sp>
        <p:nvSpPr>
          <p:cNvPr id="3" name="Rectangle 2"/>
          <p:cNvSpPr/>
          <p:nvPr/>
        </p:nvSpPr>
        <p:spPr>
          <a:xfrm>
            <a:off x="383487" y="4322002"/>
            <a:ext cx="7970291" cy="338554"/>
          </a:xfrm>
          <a:prstGeom prst="rect">
            <a:avLst/>
          </a:prstGeom>
        </p:spPr>
        <p:txBody>
          <a:bodyPr wrap="square">
            <a:spAutoFit/>
          </a:bodyPr>
          <a:lstStyle/>
          <a:p>
            <a:r>
              <a:rPr lang="en-US" sz="1600" dirty="0">
                <a:solidFill>
                  <a:srgbClr val="FF0000"/>
                </a:solidFill>
              </a:rPr>
              <a:t>Look up triple co-location (adding new satellite data to triangulate plant/harvest estimate) </a:t>
            </a:r>
            <a:endParaRPr lang="en-US" sz="1600" dirty="0">
              <a:solidFill>
                <a:srgbClr val="FF0000"/>
              </a:solidFill>
            </a:endParaRPr>
          </a:p>
        </p:txBody>
      </p:sp>
      <p:sp>
        <p:nvSpPr>
          <p:cNvPr id="4" name="Rectangle 3"/>
          <p:cNvSpPr/>
          <p:nvPr/>
        </p:nvSpPr>
        <p:spPr>
          <a:xfrm>
            <a:off x="383487" y="5493757"/>
            <a:ext cx="8372076" cy="830997"/>
          </a:xfrm>
          <a:prstGeom prst="rect">
            <a:avLst/>
          </a:prstGeom>
        </p:spPr>
        <p:txBody>
          <a:bodyPr wrap="square">
            <a:spAutoFit/>
          </a:bodyPr>
          <a:lstStyle/>
          <a:p>
            <a:r>
              <a:rPr lang="en-US" sz="1600" dirty="0" smtClean="0">
                <a:solidFill>
                  <a:srgbClr val="FF0000"/>
                </a:solidFill>
              </a:rPr>
              <a:t>One key thing is to transition the data cleaning steps to code if you haven’t already. recreate/document the cleaning you already conducted using a code based tool. R would be ideal. This is the best tactics for cleaning data because we it is transparent and allows error tracing</a:t>
            </a:r>
            <a:endParaRPr lang="en-US" sz="1600" dirty="0">
              <a:solidFill>
                <a:srgbClr val="FF0000"/>
              </a:solidFill>
            </a:endParaRPr>
          </a:p>
        </p:txBody>
      </p:sp>
    </p:spTree>
    <p:extLst>
      <p:ext uri="{BB962C8B-B14F-4D97-AF65-F5344CB8AC3E}">
        <p14:creationId xmlns:p14="http://schemas.microsoft.com/office/powerpoint/2010/main" val="25540903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7000" y="169333"/>
            <a:ext cx="8861778" cy="4616648"/>
          </a:xfrm>
          <a:prstGeom prst="rect">
            <a:avLst/>
          </a:prstGeom>
          <a:noFill/>
        </p:spPr>
        <p:txBody>
          <a:bodyPr wrap="square" rtlCol="0">
            <a:spAutoFit/>
          </a:bodyPr>
          <a:lstStyle/>
          <a:p>
            <a:r>
              <a:rPr lang="en-US" sz="1400" dirty="0" smtClean="0"/>
              <a:t>Tests/validation methods for plant/harvest estimates:</a:t>
            </a:r>
          </a:p>
          <a:p>
            <a:endParaRPr lang="en-US" sz="1400" dirty="0"/>
          </a:p>
          <a:p>
            <a:r>
              <a:rPr lang="en-US" sz="1400" dirty="0" smtClean="0"/>
              <a:t>From (Urban et al, 2018): </a:t>
            </a:r>
          </a:p>
          <a:p>
            <a:pPr marL="285750" indent="-285750">
              <a:buFont typeface="Arial"/>
              <a:buChar char="•"/>
            </a:pPr>
            <a:r>
              <a:rPr lang="en-US" sz="1400" dirty="0" smtClean="0"/>
              <a:t>Calculate RMSE, bias, correlation (for </a:t>
            </a:r>
            <a:r>
              <a:rPr lang="en-US" sz="1400" dirty="0" err="1" smtClean="0"/>
              <a:t>interannual</a:t>
            </a:r>
            <a:r>
              <a:rPr lang="en-US" sz="1400" dirty="0" smtClean="0"/>
              <a:t> variability – R2 and Pearson correlation) and map them to see any spatial patterns in error</a:t>
            </a:r>
          </a:p>
          <a:p>
            <a:pPr marL="285750" indent="-285750">
              <a:buFont typeface="Arial"/>
              <a:buChar char="•"/>
            </a:pPr>
            <a:r>
              <a:rPr lang="en-US" sz="1400" dirty="0" smtClean="0"/>
              <a:t>Relate bias to season’s </a:t>
            </a:r>
            <a:r>
              <a:rPr lang="en-US" sz="1400" dirty="0" err="1" smtClean="0"/>
              <a:t>avg</a:t>
            </a:r>
            <a:r>
              <a:rPr lang="en-US" sz="1400" dirty="0" smtClean="0"/>
              <a:t> rain and T, and to fraction natural vegetation to see how error is affected by those factors</a:t>
            </a:r>
          </a:p>
          <a:p>
            <a:pPr marL="285750" indent="-285750">
              <a:buFont typeface="Arial"/>
              <a:buChar char="•"/>
            </a:pPr>
            <a:r>
              <a:rPr lang="en-US" sz="1400" dirty="0" smtClean="0"/>
              <a:t>Compare estimated plant anomaly (year’s estimated plant date minus average estimated plant date) to actual anomaly. Compare how well anomalies are correlated. And look at how well the estimated spatial pattern of </a:t>
            </a:r>
            <a:r>
              <a:rPr lang="en-US" sz="1400" dirty="0" err="1" smtClean="0"/>
              <a:t>interannual</a:t>
            </a:r>
            <a:r>
              <a:rPr lang="en-US" sz="1400" dirty="0" smtClean="0"/>
              <a:t> variability matches the spatial pattern of observed variability. Compare boxplots of estimated </a:t>
            </a:r>
            <a:r>
              <a:rPr lang="en-US" sz="1400" dirty="0" err="1" smtClean="0"/>
              <a:t>vs</a:t>
            </a:r>
            <a:r>
              <a:rPr lang="en-US" sz="1400" dirty="0" smtClean="0"/>
              <a:t> actual anomalies each year</a:t>
            </a:r>
          </a:p>
          <a:p>
            <a:endParaRPr lang="en-US" sz="1400" dirty="0"/>
          </a:p>
          <a:p>
            <a:r>
              <a:rPr lang="en-US" sz="1400" dirty="0" smtClean="0"/>
              <a:t>From (</a:t>
            </a:r>
            <a:r>
              <a:rPr lang="en-US" sz="1400" dirty="0" err="1" smtClean="0"/>
              <a:t>Gao</a:t>
            </a:r>
            <a:r>
              <a:rPr lang="en-US" sz="1400" dirty="0" smtClean="0"/>
              <a:t> et al, 2017):</a:t>
            </a:r>
          </a:p>
          <a:p>
            <a:pPr marL="285750" indent="-285750">
              <a:buFont typeface="Arial"/>
              <a:buChar char="•"/>
            </a:pPr>
            <a:r>
              <a:rPr lang="en-US" sz="1400" dirty="0" smtClean="0"/>
              <a:t>Can compare a surveyed plant/estimate to RS-based metrics, like peak time and inflection point. There will be a bias, but hopefully also a correlation (see if they follow the same pattern over time and space)</a:t>
            </a:r>
          </a:p>
          <a:p>
            <a:pPr marL="285750" indent="-285750">
              <a:buFont typeface="Arial"/>
              <a:buChar char="•"/>
            </a:pPr>
            <a:r>
              <a:rPr lang="en-US" sz="1400" dirty="0" smtClean="0"/>
              <a:t>Plot inflection </a:t>
            </a:r>
            <a:r>
              <a:rPr lang="en-US" sz="1400" dirty="0" err="1" smtClean="0"/>
              <a:t>pt</a:t>
            </a:r>
            <a:r>
              <a:rPr lang="en-US" sz="1400" dirty="0" smtClean="0"/>
              <a:t> or peak </a:t>
            </a:r>
            <a:r>
              <a:rPr lang="en-US" sz="1400" dirty="0" err="1" smtClean="0"/>
              <a:t>vs</a:t>
            </a:r>
            <a:r>
              <a:rPr lang="en-US" sz="1400" dirty="0" smtClean="0"/>
              <a:t> plant/harvest data (to see whether peak or inflection point has better correlation with data)</a:t>
            </a:r>
          </a:p>
          <a:p>
            <a:pPr marL="285750" indent="-285750">
              <a:buFont typeface="Arial"/>
              <a:buChar char="•"/>
            </a:pPr>
            <a:r>
              <a:rPr lang="en-US" sz="1400" dirty="0" smtClean="0"/>
              <a:t>Plot year </a:t>
            </a:r>
            <a:r>
              <a:rPr lang="en-US" sz="1400" dirty="0" err="1" smtClean="0"/>
              <a:t>vs</a:t>
            </a:r>
            <a:r>
              <a:rPr lang="en-US" sz="1400" dirty="0" smtClean="0"/>
              <a:t> DOY for peak, inflection and plant/harvest data over all polygons – essentially peak, inflection, plant data, harvest data will be separate lines on the same plot</a:t>
            </a:r>
          </a:p>
          <a:p>
            <a:pPr marL="285750" indent="-285750">
              <a:buFont typeface="Arial"/>
              <a:buChar char="•"/>
            </a:pPr>
            <a:r>
              <a:rPr lang="en-US" sz="1400" dirty="0" smtClean="0"/>
              <a:t>Plot polygon </a:t>
            </a:r>
            <a:r>
              <a:rPr lang="en-US" sz="1400" dirty="0" err="1" smtClean="0"/>
              <a:t>vs</a:t>
            </a:r>
            <a:r>
              <a:rPr lang="en-US" sz="1400" dirty="0" smtClean="0"/>
              <a:t> DOY for peak, inflection and plant/harvest data over all years (or over individual years) – essentially peak, inflection, plant data, harvest data will be separate lines on the same plot</a:t>
            </a:r>
            <a:endParaRPr lang="en-US" sz="1400" dirty="0"/>
          </a:p>
        </p:txBody>
      </p:sp>
    </p:spTree>
    <p:extLst>
      <p:ext uri="{BB962C8B-B14F-4D97-AF65-F5344CB8AC3E}">
        <p14:creationId xmlns:p14="http://schemas.microsoft.com/office/powerpoint/2010/main" val="37437921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39274"/>
            <a:ext cx="5245027" cy="2971800"/>
          </a:xfrm>
          <a:prstGeom prst="rect">
            <a:avLst/>
          </a:prstGeom>
        </p:spPr>
      </p:pic>
      <p:pic>
        <p:nvPicPr>
          <p:cNvPr id="3" name="Picture 2"/>
          <p:cNvPicPr>
            <a:picLocks noChangeAspect="1"/>
          </p:cNvPicPr>
          <p:nvPr/>
        </p:nvPicPr>
        <p:blipFill>
          <a:blip r:embed="rId3"/>
          <a:stretch>
            <a:fillRect/>
          </a:stretch>
        </p:blipFill>
        <p:spPr>
          <a:xfrm>
            <a:off x="3951111" y="4105211"/>
            <a:ext cx="5192889" cy="2752789"/>
          </a:xfrm>
          <a:prstGeom prst="rect">
            <a:avLst/>
          </a:prstGeom>
        </p:spPr>
      </p:pic>
      <p:pic>
        <p:nvPicPr>
          <p:cNvPr id="4" name="Picture 3"/>
          <p:cNvPicPr>
            <a:picLocks noChangeAspect="1"/>
          </p:cNvPicPr>
          <p:nvPr/>
        </p:nvPicPr>
        <p:blipFill>
          <a:blip r:embed="rId4"/>
          <a:stretch>
            <a:fillRect/>
          </a:stretch>
        </p:blipFill>
        <p:spPr>
          <a:xfrm>
            <a:off x="4477456" y="2510785"/>
            <a:ext cx="4539544" cy="1594426"/>
          </a:xfrm>
          <a:prstGeom prst="rect">
            <a:avLst/>
          </a:prstGeom>
        </p:spPr>
      </p:pic>
      <p:sp>
        <p:nvSpPr>
          <p:cNvPr id="5" name="TextBox 4"/>
          <p:cNvSpPr txBox="1"/>
          <p:nvPr/>
        </p:nvSpPr>
        <p:spPr>
          <a:xfrm>
            <a:off x="183444" y="155222"/>
            <a:ext cx="8819445" cy="1169551"/>
          </a:xfrm>
          <a:prstGeom prst="rect">
            <a:avLst/>
          </a:prstGeom>
          <a:noFill/>
        </p:spPr>
        <p:txBody>
          <a:bodyPr wrap="square" rtlCol="0">
            <a:spAutoFit/>
          </a:bodyPr>
          <a:lstStyle/>
          <a:p>
            <a:r>
              <a:rPr lang="en-US" sz="1400" dirty="0" smtClean="0"/>
              <a:t>(Sakamoto et al, 2005)</a:t>
            </a:r>
          </a:p>
          <a:p>
            <a:pPr marL="285750" indent="-285750">
              <a:buFont typeface="Arial"/>
              <a:buChar char="•"/>
            </a:pPr>
            <a:r>
              <a:rPr lang="en-US" sz="1400" dirty="0" smtClean="0"/>
              <a:t>Repeat Fig 4 for growing period (i.e. growing period in data </a:t>
            </a:r>
            <a:r>
              <a:rPr lang="en-US" sz="1400" dirty="0" err="1" smtClean="0"/>
              <a:t>vs</a:t>
            </a:r>
            <a:r>
              <a:rPr lang="en-US" sz="1400" dirty="0" smtClean="0"/>
              <a:t> growing period in my estimates)</a:t>
            </a:r>
          </a:p>
          <a:p>
            <a:pPr marL="285750" indent="-285750">
              <a:buFont typeface="Arial"/>
              <a:buChar char="•"/>
            </a:pPr>
            <a:r>
              <a:rPr lang="en-US" sz="1400" dirty="0" smtClean="0"/>
              <a:t>Calculate number of cases (or percent cases) in which estimation error exceeds 16 days</a:t>
            </a:r>
          </a:p>
          <a:p>
            <a:pPr marL="285750" indent="-285750">
              <a:buFont typeface="Arial"/>
              <a:buChar char="•"/>
            </a:pPr>
            <a:r>
              <a:rPr lang="en-US" sz="1400" dirty="0" smtClean="0"/>
              <a:t>Produce the graphs below</a:t>
            </a:r>
          </a:p>
          <a:p>
            <a:pPr marL="285750" indent="-285750">
              <a:buFont typeface="Arial"/>
              <a:buChar char="•"/>
            </a:pPr>
            <a:r>
              <a:rPr lang="en-US" sz="1400" dirty="0" smtClean="0"/>
              <a:t>Compare my results to their Table 2</a:t>
            </a:r>
            <a:endParaRPr lang="en-US" sz="1400" dirty="0"/>
          </a:p>
        </p:txBody>
      </p:sp>
    </p:spTree>
    <p:extLst>
      <p:ext uri="{BB962C8B-B14F-4D97-AF65-F5344CB8AC3E}">
        <p14:creationId xmlns:p14="http://schemas.microsoft.com/office/powerpoint/2010/main" val="28451276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p:nvSpPr>
        <p:spPr>
          <a:xfrm>
            <a:off x="4418779" y="2254080"/>
            <a:ext cx="771515" cy="461665"/>
          </a:xfrm>
          <a:prstGeom prst="rect">
            <a:avLst/>
          </a:prstGeom>
          <a:noFill/>
        </p:spPr>
        <p:txBody>
          <a:bodyPr wrap="none" rtlCol="0">
            <a:spAutoFit/>
          </a:bodyPr>
          <a:lstStyle/>
          <a:p>
            <a:r>
              <a:rPr lang="en-US" sz="2400" dirty="0" err="1" smtClean="0"/>
              <a:t>Qual</a:t>
            </a:r>
            <a:endParaRPr lang="en-US" sz="2400" dirty="0"/>
          </a:p>
        </p:txBody>
      </p:sp>
    </p:spTree>
    <p:extLst>
      <p:ext uri="{BB962C8B-B14F-4D97-AF65-F5344CB8AC3E}">
        <p14:creationId xmlns:p14="http://schemas.microsoft.com/office/powerpoint/2010/main" val="1658296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3364" y="132914"/>
            <a:ext cx="8861342" cy="2862323"/>
          </a:xfrm>
          <a:prstGeom prst="rect">
            <a:avLst/>
          </a:prstGeom>
          <a:noFill/>
        </p:spPr>
        <p:txBody>
          <a:bodyPr wrap="square" rtlCol="0">
            <a:spAutoFit/>
          </a:bodyPr>
          <a:lstStyle/>
          <a:p>
            <a:r>
              <a:rPr lang="en-US" dirty="0" smtClean="0"/>
              <a:t>Form: Higher Degree Committees</a:t>
            </a:r>
          </a:p>
          <a:p>
            <a:endParaRPr lang="en-US" dirty="0"/>
          </a:p>
          <a:p>
            <a:r>
              <a:rPr lang="en-US" dirty="0" smtClean="0"/>
              <a:t>Need: exam date</a:t>
            </a:r>
          </a:p>
          <a:p>
            <a:r>
              <a:rPr lang="en-US" b="1" dirty="0" smtClean="0"/>
              <a:t>3-5 subject areas (crop modeling, remote sensing, </a:t>
            </a:r>
            <a:r>
              <a:rPr lang="en-US" b="1" dirty="0" err="1" smtClean="0"/>
              <a:t>timeseries</a:t>
            </a:r>
            <a:r>
              <a:rPr lang="en-US" b="1" dirty="0" smtClean="0"/>
              <a:t> analysis, causal statistics, land use change) </a:t>
            </a:r>
          </a:p>
          <a:p>
            <a:endParaRPr lang="en-US" dirty="0"/>
          </a:p>
          <a:p>
            <a:r>
              <a:rPr lang="en-US" dirty="0" smtClean="0"/>
              <a:t>Committee:</a:t>
            </a:r>
          </a:p>
          <a:p>
            <a:r>
              <a:rPr lang="en-US" dirty="0" smtClean="0"/>
              <a:t>Chair from CEE</a:t>
            </a:r>
          </a:p>
          <a:p>
            <a:r>
              <a:rPr lang="en-US" dirty="0" smtClean="0"/>
              <a:t>ASR (academic senate member) NOT from department</a:t>
            </a:r>
          </a:p>
          <a:p>
            <a:r>
              <a:rPr lang="en-US" dirty="0" smtClean="0"/>
              <a:t>Overall committee must be at least 50% from CEE</a:t>
            </a:r>
            <a:endParaRPr lang="en-US" dirty="0"/>
          </a:p>
        </p:txBody>
      </p:sp>
      <p:sp>
        <p:nvSpPr>
          <p:cNvPr id="3" name="TextBox 2"/>
          <p:cNvSpPr txBox="1"/>
          <p:nvPr/>
        </p:nvSpPr>
        <p:spPr>
          <a:xfrm>
            <a:off x="115455" y="3847202"/>
            <a:ext cx="8705272" cy="584776"/>
          </a:xfrm>
          <a:prstGeom prst="rect">
            <a:avLst/>
          </a:prstGeom>
          <a:noFill/>
        </p:spPr>
        <p:txBody>
          <a:bodyPr wrap="square" rtlCol="0">
            <a:spAutoFit/>
          </a:bodyPr>
          <a:lstStyle/>
          <a:p>
            <a:r>
              <a:rPr lang="en-US" sz="1600" dirty="0" smtClean="0"/>
              <a:t>Questions about Crop Timing to ask:</a:t>
            </a:r>
          </a:p>
          <a:p>
            <a:r>
              <a:rPr lang="en-US" sz="1600" dirty="0" smtClean="0"/>
              <a:t>How does my estimated peak -&gt; harvest/</a:t>
            </a:r>
            <a:r>
              <a:rPr lang="en-US" sz="1600" dirty="0" err="1" smtClean="0"/>
              <a:t>browndown</a:t>
            </a:r>
            <a:r>
              <a:rPr lang="en-US" sz="1600" dirty="0" smtClean="0"/>
              <a:t> compare to GDD/thermal time?</a:t>
            </a:r>
            <a:endParaRPr lang="en-US" sz="1600" dirty="0"/>
          </a:p>
        </p:txBody>
      </p:sp>
      <p:sp>
        <p:nvSpPr>
          <p:cNvPr id="4" name="Rectangle 3"/>
          <p:cNvSpPr/>
          <p:nvPr/>
        </p:nvSpPr>
        <p:spPr>
          <a:xfrm>
            <a:off x="115455" y="4708225"/>
            <a:ext cx="8097212" cy="830997"/>
          </a:xfrm>
          <a:prstGeom prst="rect">
            <a:avLst/>
          </a:prstGeom>
        </p:spPr>
        <p:txBody>
          <a:bodyPr wrap="square">
            <a:spAutoFit/>
          </a:bodyPr>
          <a:lstStyle/>
          <a:p>
            <a:pPr marL="285750" indent="-285750">
              <a:buFont typeface="Arial"/>
              <a:buChar char="•"/>
            </a:pPr>
            <a:r>
              <a:rPr lang="en-US" sz="1600" dirty="0" smtClean="0"/>
              <a:t>For </a:t>
            </a:r>
            <a:r>
              <a:rPr lang="en-US" sz="1600" dirty="0" err="1" smtClean="0"/>
              <a:t>qual</a:t>
            </a:r>
            <a:r>
              <a:rPr lang="en-US" sz="1600" dirty="0" smtClean="0"/>
              <a:t>, propose the following: (1) plant/harvest date estimation, (2) analyzing plant/harvest date estimation as proxy for farmer behavior over history, (3) something with the statistical crop model.</a:t>
            </a:r>
            <a:endParaRPr lang="en-US" sz="1600" dirty="0"/>
          </a:p>
        </p:txBody>
      </p:sp>
    </p:spTree>
    <p:extLst>
      <p:ext uri="{BB962C8B-B14F-4D97-AF65-F5344CB8AC3E}">
        <p14:creationId xmlns:p14="http://schemas.microsoft.com/office/powerpoint/2010/main" val="2620594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483" y="0"/>
            <a:ext cx="1280669" cy="369332"/>
          </a:xfrm>
          <a:prstGeom prst="rect">
            <a:avLst/>
          </a:prstGeom>
          <a:noFill/>
        </p:spPr>
        <p:txBody>
          <a:bodyPr wrap="none" rtlCol="0">
            <a:spAutoFit/>
          </a:bodyPr>
          <a:lstStyle/>
          <a:p>
            <a:r>
              <a:rPr lang="en-US" dirty="0" smtClean="0"/>
              <a:t>No masking</a:t>
            </a:r>
            <a:endParaRPr lang="en-US" dirty="0"/>
          </a:p>
        </p:txBody>
      </p:sp>
      <p:sp>
        <p:nvSpPr>
          <p:cNvPr id="3" name="TextBox 2"/>
          <p:cNvSpPr txBox="1"/>
          <p:nvPr/>
        </p:nvSpPr>
        <p:spPr>
          <a:xfrm>
            <a:off x="5714292" y="22680"/>
            <a:ext cx="2204900" cy="369332"/>
          </a:xfrm>
          <a:prstGeom prst="rect">
            <a:avLst/>
          </a:prstGeom>
          <a:noFill/>
        </p:spPr>
        <p:txBody>
          <a:bodyPr wrap="none" rtlCol="0">
            <a:spAutoFit/>
          </a:bodyPr>
          <a:lstStyle/>
          <a:p>
            <a:r>
              <a:rPr lang="en-US" dirty="0" smtClean="0"/>
              <a:t>Masking of bad pixels</a:t>
            </a:r>
            <a:endParaRPr lang="en-US" dirty="0"/>
          </a:p>
        </p:txBody>
      </p:sp>
      <p:pic>
        <p:nvPicPr>
          <p:cNvPr id="4" name="Picture 3"/>
          <p:cNvPicPr>
            <a:picLocks noChangeAspect="1"/>
          </p:cNvPicPr>
          <p:nvPr/>
        </p:nvPicPr>
        <p:blipFill>
          <a:blip r:embed="rId2"/>
          <a:stretch>
            <a:fillRect/>
          </a:stretch>
        </p:blipFill>
        <p:spPr>
          <a:xfrm>
            <a:off x="4243432" y="392012"/>
            <a:ext cx="5701944" cy="3200274"/>
          </a:xfrm>
          <a:prstGeom prst="rect">
            <a:avLst/>
          </a:prstGeom>
        </p:spPr>
      </p:pic>
      <p:pic>
        <p:nvPicPr>
          <p:cNvPr id="6" name="Picture 5"/>
          <p:cNvPicPr>
            <a:picLocks noChangeAspect="1"/>
          </p:cNvPicPr>
          <p:nvPr/>
        </p:nvPicPr>
        <p:blipFill>
          <a:blip r:embed="rId3"/>
          <a:stretch>
            <a:fillRect/>
          </a:stretch>
        </p:blipFill>
        <p:spPr>
          <a:xfrm>
            <a:off x="0" y="323978"/>
            <a:ext cx="4845782" cy="3471714"/>
          </a:xfrm>
          <a:prstGeom prst="rect">
            <a:avLst/>
          </a:prstGeom>
        </p:spPr>
      </p:pic>
      <p:sp>
        <p:nvSpPr>
          <p:cNvPr id="7" name="TextBox 6"/>
          <p:cNvSpPr txBox="1"/>
          <p:nvPr/>
        </p:nvSpPr>
        <p:spPr>
          <a:xfrm>
            <a:off x="937458" y="4520346"/>
            <a:ext cx="4895541" cy="369332"/>
          </a:xfrm>
          <a:prstGeom prst="rect">
            <a:avLst/>
          </a:prstGeom>
          <a:noFill/>
        </p:spPr>
        <p:txBody>
          <a:bodyPr wrap="none" rtlCol="0">
            <a:spAutoFit/>
          </a:bodyPr>
          <a:lstStyle/>
          <a:p>
            <a:r>
              <a:rPr lang="en-US" dirty="0" smtClean="0"/>
              <a:t>The best performing method didn’t really improve</a:t>
            </a:r>
            <a:endParaRPr lang="en-US" dirty="0"/>
          </a:p>
        </p:txBody>
      </p:sp>
    </p:spTree>
    <p:extLst>
      <p:ext uri="{BB962C8B-B14F-4D97-AF65-F5344CB8AC3E}">
        <p14:creationId xmlns:p14="http://schemas.microsoft.com/office/powerpoint/2010/main" val="717537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483" y="0"/>
            <a:ext cx="1280669" cy="369332"/>
          </a:xfrm>
          <a:prstGeom prst="rect">
            <a:avLst/>
          </a:prstGeom>
          <a:noFill/>
        </p:spPr>
        <p:txBody>
          <a:bodyPr wrap="none" rtlCol="0">
            <a:spAutoFit/>
          </a:bodyPr>
          <a:lstStyle/>
          <a:p>
            <a:r>
              <a:rPr lang="en-US" dirty="0" smtClean="0"/>
              <a:t>No masking</a:t>
            </a:r>
            <a:endParaRPr lang="en-US" dirty="0"/>
          </a:p>
        </p:txBody>
      </p:sp>
      <p:sp>
        <p:nvSpPr>
          <p:cNvPr id="3" name="TextBox 2"/>
          <p:cNvSpPr txBox="1"/>
          <p:nvPr/>
        </p:nvSpPr>
        <p:spPr>
          <a:xfrm>
            <a:off x="5714292" y="22680"/>
            <a:ext cx="2204900" cy="369332"/>
          </a:xfrm>
          <a:prstGeom prst="rect">
            <a:avLst/>
          </a:prstGeom>
          <a:noFill/>
        </p:spPr>
        <p:txBody>
          <a:bodyPr wrap="none" rtlCol="0">
            <a:spAutoFit/>
          </a:bodyPr>
          <a:lstStyle/>
          <a:p>
            <a:r>
              <a:rPr lang="en-US" dirty="0" smtClean="0"/>
              <a:t>Masking of bad pixels</a:t>
            </a:r>
            <a:endParaRPr lang="en-US" dirty="0"/>
          </a:p>
        </p:txBody>
      </p:sp>
      <p:pic>
        <p:nvPicPr>
          <p:cNvPr id="5" name="Picture 4"/>
          <p:cNvPicPr>
            <a:picLocks noChangeAspect="1"/>
          </p:cNvPicPr>
          <p:nvPr/>
        </p:nvPicPr>
        <p:blipFill>
          <a:blip r:embed="rId2"/>
          <a:stretch>
            <a:fillRect/>
          </a:stretch>
        </p:blipFill>
        <p:spPr>
          <a:xfrm>
            <a:off x="4463166" y="369332"/>
            <a:ext cx="4680834" cy="3377040"/>
          </a:xfrm>
          <a:prstGeom prst="rect">
            <a:avLst/>
          </a:prstGeom>
        </p:spPr>
      </p:pic>
      <p:pic>
        <p:nvPicPr>
          <p:cNvPr id="6" name="Picture 5"/>
          <p:cNvPicPr>
            <a:picLocks noChangeAspect="1"/>
          </p:cNvPicPr>
          <p:nvPr/>
        </p:nvPicPr>
        <p:blipFill>
          <a:blip r:embed="rId3"/>
          <a:stretch>
            <a:fillRect/>
          </a:stretch>
        </p:blipFill>
        <p:spPr>
          <a:xfrm>
            <a:off x="-1" y="378582"/>
            <a:ext cx="4744347" cy="3352672"/>
          </a:xfrm>
          <a:prstGeom prst="rect">
            <a:avLst/>
          </a:prstGeom>
        </p:spPr>
      </p:pic>
      <p:sp>
        <p:nvSpPr>
          <p:cNvPr id="7" name="TextBox 6"/>
          <p:cNvSpPr txBox="1"/>
          <p:nvPr/>
        </p:nvSpPr>
        <p:spPr>
          <a:xfrm>
            <a:off x="1648113" y="4414519"/>
            <a:ext cx="6585306" cy="369332"/>
          </a:xfrm>
          <a:prstGeom prst="rect">
            <a:avLst/>
          </a:prstGeom>
          <a:noFill/>
        </p:spPr>
        <p:txBody>
          <a:bodyPr wrap="none" rtlCol="0">
            <a:spAutoFit/>
          </a:bodyPr>
          <a:lstStyle/>
          <a:p>
            <a:r>
              <a:rPr lang="en-US" dirty="0" smtClean="0"/>
              <a:t>Method 2 didn’t improve by much, but there’s a slight improvement</a:t>
            </a:r>
            <a:endParaRPr lang="en-US" dirty="0"/>
          </a:p>
        </p:txBody>
      </p:sp>
    </p:spTree>
    <p:extLst>
      <p:ext uri="{BB962C8B-B14F-4D97-AF65-F5344CB8AC3E}">
        <p14:creationId xmlns:p14="http://schemas.microsoft.com/office/powerpoint/2010/main" val="1568435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483" y="0"/>
            <a:ext cx="1280669" cy="369332"/>
          </a:xfrm>
          <a:prstGeom prst="rect">
            <a:avLst/>
          </a:prstGeom>
          <a:noFill/>
        </p:spPr>
        <p:txBody>
          <a:bodyPr wrap="none" rtlCol="0">
            <a:spAutoFit/>
          </a:bodyPr>
          <a:lstStyle/>
          <a:p>
            <a:r>
              <a:rPr lang="en-US" dirty="0" smtClean="0"/>
              <a:t>No masking</a:t>
            </a:r>
            <a:endParaRPr lang="en-US" dirty="0"/>
          </a:p>
        </p:txBody>
      </p:sp>
      <p:sp>
        <p:nvSpPr>
          <p:cNvPr id="3" name="TextBox 2"/>
          <p:cNvSpPr txBox="1"/>
          <p:nvPr/>
        </p:nvSpPr>
        <p:spPr>
          <a:xfrm>
            <a:off x="5714292" y="22680"/>
            <a:ext cx="2204900" cy="369332"/>
          </a:xfrm>
          <a:prstGeom prst="rect">
            <a:avLst/>
          </a:prstGeom>
          <a:noFill/>
        </p:spPr>
        <p:txBody>
          <a:bodyPr wrap="none" rtlCol="0">
            <a:spAutoFit/>
          </a:bodyPr>
          <a:lstStyle/>
          <a:p>
            <a:r>
              <a:rPr lang="en-US" dirty="0" smtClean="0"/>
              <a:t>Masking of bad pixels</a:t>
            </a:r>
            <a:endParaRPr lang="en-US" dirty="0"/>
          </a:p>
        </p:txBody>
      </p:sp>
      <p:pic>
        <p:nvPicPr>
          <p:cNvPr id="4" name="Picture 3"/>
          <p:cNvPicPr>
            <a:picLocks noChangeAspect="1"/>
          </p:cNvPicPr>
          <p:nvPr/>
        </p:nvPicPr>
        <p:blipFill>
          <a:blip r:embed="rId2"/>
          <a:stretch>
            <a:fillRect/>
          </a:stretch>
        </p:blipFill>
        <p:spPr>
          <a:xfrm>
            <a:off x="4581431" y="550775"/>
            <a:ext cx="4562569" cy="3372942"/>
          </a:xfrm>
          <a:prstGeom prst="rect">
            <a:avLst/>
          </a:prstGeom>
        </p:spPr>
      </p:pic>
      <p:pic>
        <p:nvPicPr>
          <p:cNvPr id="6" name="Picture 5"/>
          <p:cNvPicPr>
            <a:picLocks noChangeAspect="1"/>
          </p:cNvPicPr>
          <p:nvPr/>
        </p:nvPicPr>
        <p:blipFill>
          <a:blip r:embed="rId3"/>
          <a:stretch>
            <a:fillRect/>
          </a:stretch>
        </p:blipFill>
        <p:spPr>
          <a:xfrm>
            <a:off x="192544" y="584779"/>
            <a:ext cx="4706433" cy="3421548"/>
          </a:xfrm>
          <a:prstGeom prst="rect">
            <a:avLst/>
          </a:prstGeom>
        </p:spPr>
      </p:pic>
      <p:sp>
        <p:nvSpPr>
          <p:cNvPr id="7" name="TextBox 6"/>
          <p:cNvSpPr txBox="1"/>
          <p:nvPr/>
        </p:nvSpPr>
        <p:spPr>
          <a:xfrm>
            <a:off x="1194504" y="5049484"/>
            <a:ext cx="5986247" cy="646331"/>
          </a:xfrm>
          <a:prstGeom prst="rect">
            <a:avLst/>
          </a:prstGeom>
          <a:noFill/>
        </p:spPr>
        <p:txBody>
          <a:bodyPr wrap="none" rtlCol="0">
            <a:spAutoFit/>
          </a:bodyPr>
          <a:lstStyle/>
          <a:p>
            <a:r>
              <a:rPr lang="en-US" dirty="0" smtClean="0"/>
              <a:t>In general, method 2 got worse but method 1 bot a lot better.</a:t>
            </a:r>
          </a:p>
          <a:p>
            <a:r>
              <a:rPr lang="en-US" dirty="0" smtClean="0"/>
              <a:t>The best methods perform about the same</a:t>
            </a:r>
            <a:endParaRPr lang="en-US" dirty="0"/>
          </a:p>
        </p:txBody>
      </p:sp>
    </p:spTree>
    <p:extLst>
      <p:ext uri="{BB962C8B-B14F-4D97-AF65-F5344CB8AC3E}">
        <p14:creationId xmlns:p14="http://schemas.microsoft.com/office/powerpoint/2010/main" val="1435292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483" y="0"/>
            <a:ext cx="1280669" cy="369332"/>
          </a:xfrm>
          <a:prstGeom prst="rect">
            <a:avLst/>
          </a:prstGeom>
          <a:noFill/>
        </p:spPr>
        <p:txBody>
          <a:bodyPr wrap="none" rtlCol="0">
            <a:spAutoFit/>
          </a:bodyPr>
          <a:lstStyle/>
          <a:p>
            <a:r>
              <a:rPr lang="en-US" dirty="0" smtClean="0"/>
              <a:t>No masking</a:t>
            </a:r>
            <a:endParaRPr lang="en-US" dirty="0"/>
          </a:p>
        </p:txBody>
      </p:sp>
      <p:sp>
        <p:nvSpPr>
          <p:cNvPr id="3" name="TextBox 2"/>
          <p:cNvSpPr txBox="1"/>
          <p:nvPr/>
        </p:nvSpPr>
        <p:spPr>
          <a:xfrm>
            <a:off x="5714292" y="22680"/>
            <a:ext cx="2204900" cy="369332"/>
          </a:xfrm>
          <a:prstGeom prst="rect">
            <a:avLst/>
          </a:prstGeom>
          <a:noFill/>
        </p:spPr>
        <p:txBody>
          <a:bodyPr wrap="none" rtlCol="0">
            <a:spAutoFit/>
          </a:bodyPr>
          <a:lstStyle/>
          <a:p>
            <a:r>
              <a:rPr lang="en-US" dirty="0" smtClean="0"/>
              <a:t>Masking of bad pixels</a:t>
            </a:r>
            <a:endParaRPr lang="en-US" dirty="0"/>
          </a:p>
        </p:txBody>
      </p:sp>
      <p:pic>
        <p:nvPicPr>
          <p:cNvPr id="5" name="Picture 4"/>
          <p:cNvPicPr>
            <a:picLocks noChangeAspect="1"/>
          </p:cNvPicPr>
          <p:nvPr/>
        </p:nvPicPr>
        <p:blipFill>
          <a:blip r:embed="rId2"/>
          <a:stretch>
            <a:fillRect/>
          </a:stretch>
        </p:blipFill>
        <p:spPr>
          <a:xfrm>
            <a:off x="4506066" y="612372"/>
            <a:ext cx="4637934" cy="3399720"/>
          </a:xfrm>
          <a:prstGeom prst="rect">
            <a:avLst/>
          </a:prstGeom>
        </p:spPr>
      </p:pic>
      <p:pic>
        <p:nvPicPr>
          <p:cNvPr id="6" name="Picture 5"/>
          <p:cNvPicPr>
            <a:picLocks noChangeAspect="1"/>
          </p:cNvPicPr>
          <p:nvPr/>
        </p:nvPicPr>
        <p:blipFill>
          <a:blip r:embed="rId3"/>
          <a:stretch>
            <a:fillRect/>
          </a:stretch>
        </p:blipFill>
        <p:spPr>
          <a:xfrm>
            <a:off x="-15123" y="600331"/>
            <a:ext cx="4755661" cy="3517587"/>
          </a:xfrm>
          <a:prstGeom prst="rect">
            <a:avLst/>
          </a:prstGeom>
        </p:spPr>
      </p:pic>
      <p:sp>
        <p:nvSpPr>
          <p:cNvPr id="7" name="TextBox 6"/>
          <p:cNvSpPr txBox="1"/>
          <p:nvPr/>
        </p:nvSpPr>
        <p:spPr>
          <a:xfrm>
            <a:off x="193490" y="4837829"/>
            <a:ext cx="8625152" cy="369332"/>
          </a:xfrm>
          <a:prstGeom prst="rect">
            <a:avLst/>
          </a:prstGeom>
          <a:noFill/>
        </p:spPr>
        <p:txBody>
          <a:bodyPr wrap="none" rtlCol="0">
            <a:spAutoFit/>
          </a:bodyPr>
          <a:lstStyle/>
          <a:p>
            <a:r>
              <a:rPr lang="en-US" dirty="0" smtClean="0"/>
              <a:t>Method 2 (red) got a lot better for planting – naturally, because range is smaller (probably)</a:t>
            </a:r>
            <a:endParaRPr lang="en-US" dirty="0"/>
          </a:p>
        </p:txBody>
      </p:sp>
    </p:spTree>
    <p:extLst>
      <p:ext uri="{BB962C8B-B14F-4D97-AF65-F5344CB8AC3E}">
        <p14:creationId xmlns:p14="http://schemas.microsoft.com/office/powerpoint/2010/main" val="23504635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483" y="0"/>
            <a:ext cx="1280669" cy="369332"/>
          </a:xfrm>
          <a:prstGeom prst="rect">
            <a:avLst/>
          </a:prstGeom>
          <a:noFill/>
        </p:spPr>
        <p:txBody>
          <a:bodyPr wrap="none" rtlCol="0">
            <a:spAutoFit/>
          </a:bodyPr>
          <a:lstStyle/>
          <a:p>
            <a:r>
              <a:rPr lang="en-US" dirty="0" smtClean="0"/>
              <a:t>No masking</a:t>
            </a:r>
            <a:endParaRPr lang="en-US" dirty="0"/>
          </a:p>
        </p:txBody>
      </p:sp>
      <p:sp>
        <p:nvSpPr>
          <p:cNvPr id="3" name="TextBox 2"/>
          <p:cNvSpPr txBox="1"/>
          <p:nvPr/>
        </p:nvSpPr>
        <p:spPr>
          <a:xfrm>
            <a:off x="5714292" y="22680"/>
            <a:ext cx="2204900" cy="369332"/>
          </a:xfrm>
          <a:prstGeom prst="rect">
            <a:avLst/>
          </a:prstGeom>
          <a:noFill/>
        </p:spPr>
        <p:txBody>
          <a:bodyPr wrap="none" rtlCol="0">
            <a:spAutoFit/>
          </a:bodyPr>
          <a:lstStyle/>
          <a:p>
            <a:r>
              <a:rPr lang="en-US" dirty="0" smtClean="0"/>
              <a:t>Masking of bad pixels</a:t>
            </a:r>
            <a:endParaRPr lang="en-US" dirty="0"/>
          </a:p>
        </p:txBody>
      </p:sp>
      <p:pic>
        <p:nvPicPr>
          <p:cNvPr id="5" name="Picture 4"/>
          <p:cNvPicPr>
            <a:picLocks noChangeAspect="1"/>
          </p:cNvPicPr>
          <p:nvPr/>
        </p:nvPicPr>
        <p:blipFill>
          <a:blip r:embed="rId2"/>
          <a:stretch>
            <a:fillRect/>
          </a:stretch>
        </p:blipFill>
        <p:spPr>
          <a:xfrm>
            <a:off x="4794669" y="983146"/>
            <a:ext cx="4349331" cy="3107594"/>
          </a:xfrm>
          <a:prstGeom prst="rect">
            <a:avLst/>
          </a:prstGeom>
        </p:spPr>
      </p:pic>
      <p:pic>
        <p:nvPicPr>
          <p:cNvPr id="6" name="Picture 5"/>
          <p:cNvPicPr>
            <a:picLocks noChangeAspect="1"/>
          </p:cNvPicPr>
          <p:nvPr/>
        </p:nvPicPr>
        <p:blipFill>
          <a:blip r:embed="rId3"/>
          <a:stretch>
            <a:fillRect/>
          </a:stretch>
        </p:blipFill>
        <p:spPr>
          <a:xfrm>
            <a:off x="293195" y="870559"/>
            <a:ext cx="4501474" cy="3220181"/>
          </a:xfrm>
          <a:prstGeom prst="rect">
            <a:avLst/>
          </a:prstGeom>
        </p:spPr>
      </p:pic>
      <p:sp>
        <p:nvSpPr>
          <p:cNvPr id="7" name="TextBox 6"/>
          <p:cNvSpPr txBox="1"/>
          <p:nvPr/>
        </p:nvSpPr>
        <p:spPr>
          <a:xfrm>
            <a:off x="1391067" y="4898301"/>
            <a:ext cx="6713008" cy="369332"/>
          </a:xfrm>
          <a:prstGeom prst="rect">
            <a:avLst/>
          </a:prstGeom>
          <a:noFill/>
        </p:spPr>
        <p:txBody>
          <a:bodyPr wrap="none" rtlCol="0">
            <a:spAutoFit/>
          </a:bodyPr>
          <a:lstStyle/>
          <a:p>
            <a:r>
              <a:rPr lang="en-US" dirty="0" smtClean="0"/>
              <a:t>Method 1 (blue) got a lot better – in general, useless days decreased</a:t>
            </a:r>
            <a:endParaRPr lang="en-US" dirty="0"/>
          </a:p>
        </p:txBody>
      </p:sp>
    </p:spTree>
    <p:extLst>
      <p:ext uri="{BB962C8B-B14F-4D97-AF65-F5344CB8AC3E}">
        <p14:creationId xmlns:p14="http://schemas.microsoft.com/office/powerpoint/2010/main" val="29688309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22487</TotalTime>
  <Words>3207</Words>
  <Application>Microsoft Macintosh PowerPoint</Application>
  <PresentationFormat>On-screen Show (4:3)</PresentationFormat>
  <Paragraphs>188</Paragraphs>
  <Slides>45</Slides>
  <Notes>0</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Office Theme</vt:lpstr>
      <vt:lpstr>Plant/harvest validation with Matopiba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Plant/harvest validation with Matopiba</dc:title>
  <dc:creator>Ming Zhang</dc:creator>
  <cp:lastModifiedBy>Ming Zhang</cp:lastModifiedBy>
  <cp:revision>72</cp:revision>
  <dcterms:created xsi:type="dcterms:W3CDTF">2018-07-28T00:26:04Z</dcterms:created>
  <dcterms:modified xsi:type="dcterms:W3CDTF">2018-08-12T19:54:16Z</dcterms:modified>
</cp:coreProperties>
</file>